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95" r:id="rId5"/>
    <p:sldId id="314" r:id="rId6"/>
    <p:sldId id="289" r:id="rId7"/>
    <p:sldId id="301" r:id="rId8"/>
    <p:sldId id="300" r:id="rId9"/>
    <p:sldId id="298" r:id="rId10"/>
    <p:sldId id="299" r:id="rId11"/>
    <p:sldId id="296" r:id="rId12"/>
    <p:sldId id="306" r:id="rId13"/>
    <p:sldId id="307" r:id="rId14"/>
    <p:sldId id="308" r:id="rId15"/>
    <p:sldId id="294" r:id="rId16"/>
    <p:sldId id="309" r:id="rId17"/>
    <p:sldId id="310" r:id="rId18"/>
    <p:sldId id="311" r:id="rId19"/>
    <p:sldId id="312" r:id="rId20"/>
    <p:sldId id="315"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FFFF"/>
    <a:srgbClr val="FE8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926C8-3F92-5643-840F-9325B261FC73}" type="datetimeFigureOut">
              <a:rPr lang="en-US" smtClean="0"/>
              <a:pPr/>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319B1-AF87-D642-9193-75298E8B00FA}" type="slidenum">
              <a:rPr lang="en-US" smtClean="0"/>
              <a:pPr/>
              <a:t>‹#›</a:t>
            </a:fld>
            <a:endParaRPr lang="en-US"/>
          </a:p>
        </p:txBody>
      </p:sp>
    </p:spTree>
    <p:extLst>
      <p:ext uri="{BB962C8B-B14F-4D97-AF65-F5344CB8AC3E}">
        <p14:creationId xmlns:p14="http://schemas.microsoft.com/office/powerpoint/2010/main" val="25900302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Copyright © 2009-2013 Independent Living Centre NSW. https://</a:t>
            </a:r>
            <a:r>
              <a:rPr lang="en-US" sz="1200" kern="1200" dirty="0" err="1" smtClean="0">
                <a:solidFill>
                  <a:schemeClr val="tx1"/>
                </a:solidFill>
                <a:latin typeface="+mn-lt"/>
                <a:ea typeface="+mn-ea"/>
                <a:cs typeface="+mn-cs"/>
              </a:rPr>
              <a:t>www.ilcnsw.asn.au</a:t>
            </a:r>
            <a:r>
              <a:rPr lang="en-US" sz="1200" kern="1200" dirty="0" smtClean="0">
                <a:solidFill>
                  <a:schemeClr val="tx1"/>
                </a:solidFill>
                <a:latin typeface="+mn-lt"/>
                <a:ea typeface="+mn-ea"/>
                <a:cs typeface="+mn-cs"/>
              </a:rPr>
              <a:t>/home/</a:t>
            </a:r>
            <a:r>
              <a:rPr lang="en-US" sz="1200" kern="1200" dirty="0" err="1" smtClean="0">
                <a:solidFill>
                  <a:schemeClr val="tx1"/>
                </a:solidFill>
                <a:latin typeface="+mn-lt"/>
                <a:ea typeface="+mn-ea"/>
                <a:cs typeface="+mn-cs"/>
              </a:rPr>
              <a:t>what_we_do</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research.html</a:t>
            </a:r>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1</a:t>
            </a:fld>
            <a:endParaRPr lang="en-US"/>
          </a:p>
        </p:txBody>
      </p:sp>
    </p:spTree>
    <p:extLst>
      <p:ext uri="{BB962C8B-B14F-4D97-AF65-F5344CB8AC3E}">
        <p14:creationId xmlns:p14="http://schemas.microsoft.com/office/powerpoint/2010/main" val="139205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graphic to link to </a:t>
            </a:r>
            <a:r>
              <a:rPr lang="en-US" dirty="0" err="1" smtClean="0"/>
              <a:t>Kahoot’s</a:t>
            </a:r>
            <a:r>
              <a:rPr lang="en-US" dirty="0" smtClean="0"/>
              <a:t> sign in page.  Students will complete a 6 question quiz. Quiz is titled Internet or Database.</a:t>
            </a:r>
            <a:r>
              <a:rPr lang="en-US" baseline="0" dirty="0" smtClean="0"/>
              <a:t>  If you have an account, you can duplicate the quiz and use it.</a:t>
            </a:r>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2</a:t>
            </a:fld>
            <a:endParaRPr lang="en-US"/>
          </a:p>
        </p:txBody>
      </p:sp>
    </p:spTree>
    <p:extLst>
      <p:ext uri="{BB962C8B-B14F-4D97-AF65-F5344CB8AC3E}">
        <p14:creationId xmlns:p14="http://schemas.microsoft.com/office/powerpoint/2010/main" val="149546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Lib.uci.eduALA</a:t>
            </a:r>
            <a:r>
              <a:rPr lang="en-US" sz="1200" dirty="0" smtClean="0"/>
              <a:t> 2009 – An event occurs.  Within</a:t>
            </a:r>
            <a:r>
              <a:rPr lang="en-US" sz="1200" baseline="0" dirty="0" smtClean="0"/>
              <a:t> minutes/hours, it is reported on the web/</a:t>
            </a:r>
            <a:r>
              <a:rPr lang="en-US" sz="1200" baseline="0" dirty="0" err="1" smtClean="0"/>
              <a:t>tv</a:t>
            </a:r>
            <a:r>
              <a:rPr lang="en-US" sz="1200" baseline="0" dirty="0" smtClean="0"/>
              <a:t>/radio.  Within days, it is reported in newspapers.  It takes a week or more for the event to be reported in magazines.  Then, usually within several months, it could be included in articles found in scholarly journals.  It takes YEARS for the event details to appear in books/encyclopedias/dictionaries.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3</a:t>
            </a:fld>
            <a:endParaRPr lang="en-US"/>
          </a:p>
        </p:txBody>
      </p:sp>
    </p:spTree>
    <p:extLst>
      <p:ext uri="{BB962C8B-B14F-4D97-AF65-F5344CB8AC3E}">
        <p14:creationId xmlns:p14="http://schemas.microsoft.com/office/powerpoint/2010/main" val="26470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video overview of the topic</a:t>
            </a:r>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4</a:t>
            </a:fld>
            <a:endParaRPr lang="en-US"/>
          </a:p>
        </p:txBody>
      </p:sp>
    </p:spTree>
    <p:extLst>
      <p:ext uri="{BB962C8B-B14F-4D97-AF65-F5344CB8AC3E}">
        <p14:creationId xmlns:p14="http://schemas.microsoft.com/office/powerpoint/2010/main" val="222434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the options that might not be available to your specific students</a:t>
            </a:r>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5</a:t>
            </a:fld>
            <a:endParaRPr lang="en-US"/>
          </a:p>
        </p:txBody>
      </p:sp>
    </p:spTree>
    <p:extLst>
      <p:ext uri="{BB962C8B-B14F-4D97-AF65-F5344CB8AC3E}">
        <p14:creationId xmlns:p14="http://schemas.microsoft.com/office/powerpoint/2010/main" val="411824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videos</a:t>
            </a:r>
            <a:r>
              <a:rPr lang="en-US" baseline="0" dirty="0" smtClean="0"/>
              <a:t> – plan one or both</a:t>
            </a:r>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6</a:t>
            </a:fld>
            <a:endParaRPr lang="en-US"/>
          </a:p>
        </p:txBody>
      </p:sp>
    </p:spTree>
    <p:extLst>
      <p:ext uri="{BB962C8B-B14F-4D97-AF65-F5344CB8AC3E}">
        <p14:creationId xmlns:p14="http://schemas.microsoft.com/office/powerpoint/2010/main" val="163990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319B1-AF87-D642-9193-75298E8B00FA}" type="slidenum">
              <a:rPr lang="en-US" smtClean="0"/>
              <a:pPr/>
              <a:t>8</a:t>
            </a:fld>
            <a:endParaRPr lang="en-US"/>
          </a:p>
        </p:txBody>
      </p:sp>
    </p:spTree>
    <p:extLst>
      <p:ext uri="{BB962C8B-B14F-4D97-AF65-F5344CB8AC3E}">
        <p14:creationId xmlns:p14="http://schemas.microsoft.com/office/powerpoint/2010/main" val="199937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F4FF33-AA3A-49D7-8711-B985094712F4}"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F3E5B3-9E10-4174-AA17-0E69742AF5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E9B0A8-E307-432F-A0F7-B7C8F14920D1}"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594F8D-3116-4E29-A969-0F390E97CE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EE1E23-DA86-4413-802F-5517D315BFD8}"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6C89F9-08A3-4F7F-8996-954ED326DC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D73859-4319-4050-825D-3A15FC8F199C}"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D384C9-4583-478A-8CB7-2808C1FA4B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C87A2C-A0BD-4D30-9444-60D97F3954C8}" type="datetimeFigureOut">
              <a:rPr lang="en-US"/>
              <a:pPr>
                <a:defRPr/>
              </a:pPr>
              <a:t>11/23/2016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2047D-9F6B-4BC3-9AD0-470922561F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D2509B-CE56-43A7-8177-F2B9D6FB4030}" type="datetimeFigureOut">
              <a:rPr lang="en-US"/>
              <a:pPr>
                <a:defRPr/>
              </a:pPr>
              <a:t>11/23/2016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F78C61-F503-48BA-BF5D-37587AC260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86F2A0-CDB5-4306-9F33-7891807655F6}" type="datetimeFigureOut">
              <a:rPr lang="en-US"/>
              <a:pPr>
                <a:defRPr/>
              </a:pPr>
              <a:t>11/23/2016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264CDA-9CC7-4794-B930-59A0CDF6D0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FB25C0-314E-4CEB-B2D2-1F287E3D1566}" type="datetimeFigureOut">
              <a:rPr lang="en-US"/>
              <a:pPr>
                <a:defRPr/>
              </a:pPr>
              <a:t>11/23/2016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699D11-E7AC-434C-8740-82C77CB2BA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234E32-9B72-455D-B157-80FA0E181438}" type="datetimeFigureOut">
              <a:rPr lang="en-US"/>
              <a:pPr>
                <a:defRPr/>
              </a:pPr>
              <a:t>11/23/2016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9C30D3-0BB1-41AF-AEC4-47C01ACFCF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F96BDA-A6A8-4498-9E06-78399E690C59}" type="datetimeFigureOut">
              <a:rPr lang="en-US"/>
              <a:pPr>
                <a:defRPr/>
              </a:pPr>
              <a:t>11/23/2016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6B64CF-E747-4752-9DDF-B62D1AD6BC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89CD6E-67A6-4A79-8FF7-EC48DC3E0A2B}" type="datetimeFigureOut">
              <a:rPr lang="en-US"/>
              <a:pPr>
                <a:defRPr/>
              </a:pPr>
              <a:t>11/23/2016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5DA82F-B586-4665-9EFB-CE7417A885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B105E0B-179D-4802-BD63-B5022CCA43CB}" type="datetimeFigureOut">
              <a:rPr lang="en-US"/>
              <a:pPr>
                <a:defRPr/>
              </a:pPr>
              <a:t>11/23/2016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20B7A09-6B03-41E3-8BD5-89EFFFE590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e.kahoot.it/?_ga=1.11817204.1576335618.1459293161&amp;deviceId=dec486f4-e52c-4cbd-b0e0-03dae7da58c8#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Q2GMtIuaNzU" TargetMode="External"/><Relationship Id="rId5" Type="http://schemas.openxmlformats.org/officeDocument/2006/relationships/image" Target="../media/image3.jpeg"/><Relationship Id="rId4" Type="http://schemas.openxmlformats.org/officeDocument/2006/relationships/hyperlink" Target="https://www.youtube.com/watch?v=Q2GMtIuaNz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library.nau.edu/articles/bysubject" TargetMode="External"/><Relationship Id="rId3" Type="http://schemas.openxmlformats.org/officeDocument/2006/relationships/hyperlink" Target="http://www.cgc.edu/library" TargetMode="External"/><Relationship Id="rId7" Type="http://schemas.openxmlformats.org/officeDocument/2006/relationships/hyperlink" Target="http://www.library.arizona.edu/search/articles/index.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library.lib.asu.edu/search/y" TargetMode="External"/><Relationship Id="rId5" Type="http://schemas.openxmlformats.org/officeDocument/2006/relationships/hyperlink" Target="http://www.azlibrary.gov/" TargetMode="External"/><Relationship Id="rId4" Type="http://schemas.openxmlformats.org/officeDocument/2006/relationships/hyperlink" Target="http://mcldaz.or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x9diL8-ZpAk" TargetMode="External"/><Relationship Id="rId3" Type="http://schemas.openxmlformats.org/officeDocument/2006/relationships/slideLayout" Target="../slideLayouts/slideLayout7.xml"/><Relationship Id="rId7" Type="http://schemas.openxmlformats.org/officeDocument/2006/relationships/hyperlink" Target="http://youtu.be/Ui-iFnS-9hs" TargetMode="External"/><Relationship Id="rId2" Type="http://schemas.openxmlformats.org/officeDocument/2006/relationships/video" Target="https://www.youtube.com/embed/x9diL8-ZpAk" TargetMode="External"/><Relationship Id="rId1" Type="http://schemas.openxmlformats.org/officeDocument/2006/relationships/video" Target="https://www.youtube.com/embed/Ui-iFnS-9hs" TargetMode="Externa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notesSlide" Target="../notesSlides/notesSlide6.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160"/>
            <a:ext cx="9144000" cy="1143000"/>
          </a:xfrm>
          <a:solidFill>
            <a:srgbClr val="376092"/>
          </a:solidFill>
        </p:spPr>
        <p:txBody>
          <a:bodyPr/>
          <a:lstStyle/>
          <a:p>
            <a:r>
              <a:rPr lang="en-US" sz="4000" dirty="0" smtClean="0">
                <a:solidFill>
                  <a:schemeClr val="bg2"/>
                </a:solidFill>
                <a:latin typeface="Arial" pitchFamily="34" charset="0"/>
                <a:cs typeface="Arial" pitchFamily="34" charset="0"/>
              </a:rPr>
              <a:t>What is Academic Research and Where Does It Come From?</a:t>
            </a:r>
            <a:endParaRPr lang="en-US" sz="4000" dirty="0">
              <a:solidFill>
                <a:schemeClr val="bg2"/>
              </a:solidFill>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2031999" y="1851148"/>
            <a:ext cx="5414035" cy="3810000"/>
          </a:xfrm>
          <a:prstGeom prst="rect">
            <a:avLst/>
          </a:prstGeom>
        </p:spPr>
      </p:pic>
      <p:sp>
        <p:nvSpPr>
          <p:cNvPr id="4" name="Title 1"/>
          <p:cNvSpPr txBox="1">
            <a:spLocks/>
          </p:cNvSpPr>
          <p:nvPr/>
        </p:nvSpPr>
        <p:spPr bwMode="auto">
          <a:xfrm>
            <a:off x="0" y="5523158"/>
            <a:ext cx="91440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lt1"/>
                </a:solidFill>
                <a:latin typeface="+mn-lt"/>
                <a:ea typeface="+mn-ea"/>
                <a:cs typeface="+mn-cs"/>
              </a:defRPr>
            </a:lvl1pPr>
            <a:lvl2pPr algn="ctr" defTabSz="457200" rtl="0" fontAlgn="base">
              <a:spcBef>
                <a:spcPct val="0"/>
              </a:spcBef>
              <a:spcAft>
                <a:spcPct val="0"/>
              </a:spcAft>
              <a:defRPr sz="4400">
                <a:solidFill>
                  <a:schemeClr val="lt1"/>
                </a:solidFill>
                <a:latin typeface="+mn-lt"/>
                <a:ea typeface="+mn-ea"/>
                <a:cs typeface="+mn-cs"/>
              </a:defRPr>
            </a:lvl2pPr>
            <a:lvl3pPr algn="ctr" defTabSz="457200" rtl="0" fontAlgn="base">
              <a:spcBef>
                <a:spcPct val="0"/>
              </a:spcBef>
              <a:spcAft>
                <a:spcPct val="0"/>
              </a:spcAft>
              <a:defRPr sz="4400">
                <a:solidFill>
                  <a:schemeClr val="lt1"/>
                </a:solidFill>
                <a:latin typeface="+mn-lt"/>
                <a:ea typeface="+mn-ea"/>
                <a:cs typeface="+mn-cs"/>
              </a:defRPr>
            </a:lvl3pPr>
            <a:lvl4pPr algn="ctr" defTabSz="457200" rtl="0" fontAlgn="base">
              <a:spcBef>
                <a:spcPct val="0"/>
              </a:spcBef>
              <a:spcAft>
                <a:spcPct val="0"/>
              </a:spcAft>
              <a:defRPr sz="4400">
                <a:solidFill>
                  <a:schemeClr val="lt1"/>
                </a:solidFill>
                <a:latin typeface="+mn-lt"/>
                <a:ea typeface="+mn-ea"/>
                <a:cs typeface="+mn-cs"/>
              </a:defRPr>
            </a:lvl4pPr>
            <a:lvl5pPr algn="ctr" defTabSz="457200" rtl="0" fontAlgn="base">
              <a:spcBef>
                <a:spcPct val="0"/>
              </a:spcBef>
              <a:spcAft>
                <a:spcPct val="0"/>
              </a:spcAft>
              <a:defRPr sz="4400">
                <a:solidFill>
                  <a:schemeClr val="lt1"/>
                </a:solidFill>
                <a:latin typeface="+mn-lt"/>
                <a:ea typeface="+mn-ea"/>
                <a:cs typeface="+mn-cs"/>
              </a:defRPr>
            </a:lvl5pPr>
            <a:lvl6pPr marL="457200" algn="ctr" defTabSz="457200" rtl="0" fontAlgn="base">
              <a:spcBef>
                <a:spcPct val="0"/>
              </a:spcBef>
              <a:spcAft>
                <a:spcPct val="0"/>
              </a:spcAft>
              <a:defRPr sz="4400">
                <a:solidFill>
                  <a:schemeClr val="lt1"/>
                </a:solidFill>
                <a:latin typeface="+mn-lt"/>
                <a:ea typeface="+mn-ea"/>
                <a:cs typeface="+mn-cs"/>
              </a:defRPr>
            </a:lvl6pPr>
            <a:lvl7pPr marL="914400" algn="ctr" defTabSz="457200" rtl="0" fontAlgn="base">
              <a:spcBef>
                <a:spcPct val="0"/>
              </a:spcBef>
              <a:spcAft>
                <a:spcPct val="0"/>
              </a:spcAft>
              <a:defRPr sz="4400">
                <a:solidFill>
                  <a:schemeClr val="lt1"/>
                </a:solidFill>
                <a:latin typeface="+mn-lt"/>
                <a:ea typeface="+mn-ea"/>
                <a:cs typeface="+mn-cs"/>
              </a:defRPr>
            </a:lvl7pPr>
            <a:lvl8pPr marL="1371600" algn="ctr" defTabSz="457200" rtl="0" fontAlgn="base">
              <a:spcBef>
                <a:spcPct val="0"/>
              </a:spcBef>
              <a:spcAft>
                <a:spcPct val="0"/>
              </a:spcAft>
              <a:defRPr sz="4400">
                <a:solidFill>
                  <a:schemeClr val="lt1"/>
                </a:solidFill>
                <a:latin typeface="+mn-lt"/>
                <a:ea typeface="+mn-ea"/>
                <a:cs typeface="+mn-cs"/>
              </a:defRPr>
            </a:lvl8pPr>
            <a:lvl9pPr marL="1828800" algn="ctr" defTabSz="457200" rtl="0" fontAlgn="base">
              <a:spcBef>
                <a:spcPct val="0"/>
              </a:spcBef>
              <a:spcAft>
                <a:spcPct val="0"/>
              </a:spcAft>
              <a:defRPr sz="4400">
                <a:solidFill>
                  <a:schemeClr val="lt1"/>
                </a:solidFill>
                <a:latin typeface="+mn-lt"/>
                <a:ea typeface="+mn-ea"/>
                <a:cs typeface="+mn-cs"/>
              </a:defRPr>
            </a:lvl9pPr>
          </a:lstStyle>
          <a:p>
            <a:r>
              <a:rPr lang="en-US" dirty="0" smtClean="0"/>
              <a:t>Database v Internet</a:t>
            </a:r>
            <a:endParaRPr lang="en-US" dirty="0"/>
          </a:p>
        </p:txBody>
      </p:sp>
    </p:spTree>
    <p:extLst>
      <p:ext uri="{BB962C8B-B14F-4D97-AF65-F5344CB8AC3E}">
        <p14:creationId xmlns:p14="http://schemas.microsoft.com/office/powerpoint/2010/main" val="15981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rotWithShape="1">
          <a:blip r:embed="rId2">
            <a:extLst>
              <a:ext uri="{28A0092B-C50C-407E-A947-70E740481C1C}">
                <a14:useLocalDpi xmlns:a14="http://schemas.microsoft.com/office/drawing/2010/main" val="0"/>
              </a:ext>
            </a:extLst>
          </a:blip>
          <a:srcRect t="202" b="8254"/>
          <a:stretch/>
        </p:blipFill>
        <p:spPr bwMode="auto">
          <a:xfrm>
            <a:off x="0" y="148987"/>
            <a:ext cx="9144000" cy="565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12358" y="2405713"/>
            <a:ext cx="1319284" cy="369332"/>
          </a:xfrm>
          <a:prstGeom prst="rect">
            <a:avLst/>
          </a:prstGeom>
          <a:solidFill>
            <a:srgbClr val="FFFF00"/>
          </a:solidFill>
        </p:spPr>
        <p:txBody>
          <a:bodyPr wrap="square">
            <a:spAutoFit/>
          </a:bodyPr>
          <a:lstStyle/>
          <a:p>
            <a:pPr eaLnBrk="1" hangingPunct="1">
              <a:defRPr/>
            </a:pPr>
            <a:r>
              <a:rPr lang="en-US" dirty="0"/>
              <a:t>Click Here</a:t>
            </a:r>
          </a:p>
        </p:txBody>
      </p:sp>
    </p:spTree>
    <p:extLst>
      <p:ext uri="{BB962C8B-B14F-4D97-AF65-F5344CB8AC3E}">
        <p14:creationId xmlns:p14="http://schemas.microsoft.com/office/powerpoint/2010/main" val="940599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rotWithShape="1">
          <a:blip r:embed="rId2">
            <a:extLst>
              <a:ext uri="{28A0092B-C50C-407E-A947-70E740481C1C}">
                <a14:useLocalDpi xmlns:a14="http://schemas.microsoft.com/office/drawing/2010/main" val="0"/>
              </a:ext>
            </a:extLst>
          </a:blip>
          <a:srcRect t="6313" b="7922"/>
          <a:stretch/>
        </p:blipFill>
        <p:spPr bwMode="auto">
          <a:xfrm>
            <a:off x="1" y="1712794"/>
            <a:ext cx="9144000" cy="514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5041710" y="3568890"/>
            <a:ext cx="2362200" cy="2062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3200" dirty="0">
                <a:solidFill>
                  <a:srgbClr val="FFFF00"/>
                </a:solidFill>
              </a:rPr>
              <a:t>These are the most helpful databases</a:t>
            </a:r>
          </a:p>
        </p:txBody>
      </p:sp>
      <p:sp>
        <p:nvSpPr>
          <p:cNvPr id="2" name="TextBox 1"/>
          <p:cNvSpPr txBox="1"/>
          <p:nvPr/>
        </p:nvSpPr>
        <p:spPr>
          <a:xfrm>
            <a:off x="1" y="0"/>
            <a:ext cx="9144000" cy="1569660"/>
          </a:xfrm>
          <a:prstGeom prst="rect">
            <a:avLst/>
          </a:prstGeom>
          <a:solidFill>
            <a:schemeClr val="bg2">
              <a:lumMod val="90000"/>
            </a:schemeClr>
          </a:solidFill>
        </p:spPr>
        <p:txBody>
          <a:bodyPr wrap="square" rtlCol="0">
            <a:spAutoFit/>
          </a:bodyPr>
          <a:lstStyle/>
          <a:p>
            <a:pPr algn="ctr"/>
            <a:r>
              <a:rPr lang="en-US" sz="3200" dirty="0" smtClean="0"/>
              <a:t>AZ State Library</a:t>
            </a:r>
          </a:p>
          <a:p>
            <a:pPr algn="ctr"/>
            <a:endParaRPr lang="en-US" sz="3200" dirty="0" smtClean="0"/>
          </a:p>
          <a:p>
            <a:pPr algn="ctr"/>
            <a:r>
              <a:rPr lang="en-US" sz="3200" dirty="0" smtClean="0"/>
              <a:t>CATEGORIES</a:t>
            </a:r>
            <a:endParaRPr lang="en-US" sz="3200" dirty="0"/>
          </a:p>
        </p:txBody>
      </p:sp>
    </p:spTree>
    <p:extLst>
      <p:ext uri="{BB962C8B-B14F-4D97-AF65-F5344CB8AC3E}">
        <p14:creationId xmlns:p14="http://schemas.microsoft.com/office/powerpoint/2010/main" val="1928123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2272" t="22500" r="14967" b="2548"/>
          <a:stretch/>
        </p:blipFill>
        <p:spPr>
          <a:xfrm>
            <a:off x="1263963" y="1794007"/>
            <a:ext cx="6616074" cy="5063993"/>
          </a:xfrm>
          <a:prstGeom prst="rect">
            <a:avLst/>
          </a:prstGeom>
        </p:spPr>
      </p:pic>
      <p:sp>
        <p:nvSpPr>
          <p:cNvPr id="3" name="TextBox 2"/>
          <p:cNvSpPr txBox="1"/>
          <p:nvPr/>
        </p:nvSpPr>
        <p:spPr>
          <a:xfrm>
            <a:off x="0" y="150126"/>
            <a:ext cx="9144000" cy="1569660"/>
          </a:xfrm>
          <a:prstGeom prst="rect">
            <a:avLst/>
          </a:prstGeom>
          <a:solidFill>
            <a:schemeClr val="accent1">
              <a:lumMod val="40000"/>
              <a:lumOff val="60000"/>
            </a:schemeClr>
          </a:solidFill>
        </p:spPr>
        <p:txBody>
          <a:bodyPr wrap="square" rtlCol="0">
            <a:spAutoFit/>
          </a:bodyPr>
          <a:lstStyle/>
          <a:p>
            <a:pPr algn="ctr"/>
            <a:r>
              <a:rPr lang="en-US" sz="3200" dirty="0" smtClean="0"/>
              <a:t>Maricopa County Library </a:t>
            </a:r>
            <a:r>
              <a:rPr lang="en-US" sz="3200" dirty="0" err="1" smtClean="0"/>
              <a:t>eResources</a:t>
            </a:r>
            <a:endParaRPr lang="en-US" sz="3200" dirty="0" smtClean="0"/>
          </a:p>
          <a:p>
            <a:pPr algn="ctr"/>
            <a:endParaRPr lang="en-US" sz="3200" dirty="0"/>
          </a:p>
          <a:p>
            <a:pPr algn="ctr"/>
            <a:r>
              <a:rPr lang="en-US" sz="3200" dirty="0" smtClean="0"/>
              <a:t>CATEGORIES</a:t>
            </a:r>
            <a:endParaRPr lang="en-US" sz="3200" dirty="0"/>
          </a:p>
        </p:txBody>
      </p:sp>
    </p:spTree>
    <p:extLst>
      <p:ext uri="{BB962C8B-B14F-4D97-AF65-F5344CB8AC3E}">
        <p14:creationId xmlns:p14="http://schemas.microsoft.com/office/powerpoint/2010/main" val="355067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50" y="449004"/>
            <a:ext cx="9144000" cy="1120489"/>
          </a:xfrm>
        </p:spPr>
        <p:txBody>
          <a:bodyPr/>
          <a:lstStyle/>
          <a:p>
            <a:pPr eaLnBrk="1" hangingPunct="1"/>
            <a:r>
              <a:rPr lang="en-US" altLang="en-US" sz="4000" dirty="0" smtClean="0">
                <a:solidFill>
                  <a:srgbClr val="DB317E"/>
                </a:solidFill>
                <a:latin typeface="Calibri" panose="020F0502020204030204" pitchFamily="34" charset="0"/>
              </a:rPr>
              <a:t>Biggest Benefit of Databases:  Easy to Cite!</a:t>
            </a:r>
            <a:endParaRPr lang="en-US" altLang="en-US" sz="2400" dirty="0" smtClean="0">
              <a:solidFill>
                <a:srgbClr val="0070C0"/>
              </a:solidFill>
              <a:latin typeface="Calibri" panose="020F0502020204030204" pitchFamily="34" charset="0"/>
            </a:endParaRPr>
          </a:p>
        </p:txBody>
      </p:sp>
      <p:sp>
        <p:nvSpPr>
          <p:cNvPr id="17411" name="Rectangle 3"/>
          <p:cNvSpPr>
            <a:spLocks noGrp="1" noChangeArrowheads="1"/>
          </p:cNvSpPr>
          <p:nvPr>
            <p:ph idx="1"/>
          </p:nvPr>
        </p:nvSpPr>
        <p:spPr>
          <a:xfrm>
            <a:off x="-6350" y="1365814"/>
            <a:ext cx="9144000" cy="1650340"/>
          </a:xfrm>
        </p:spPr>
        <p:txBody>
          <a:bodyPr/>
          <a:lstStyle/>
          <a:p>
            <a:pPr eaLnBrk="1" hangingPunct="1">
              <a:defRPr/>
            </a:pPr>
            <a:r>
              <a:rPr lang="en-US" altLang="en-US" sz="2500" dirty="0" smtClean="0">
                <a:latin typeface="Calibri" panose="020F0502020204030204" pitchFamily="34" charset="0"/>
              </a:rPr>
              <a:t>Databases have their own unique format. </a:t>
            </a:r>
          </a:p>
          <a:p>
            <a:pPr eaLnBrk="1" hangingPunct="1">
              <a:defRPr/>
            </a:pPr>
            <a:r>
              <a:rPr lang="en-US" altLang="en-US" sz="2500" dirty="0" smtClean="0">
                <a:latin typeface="Calibri" panose="020F0502020204030204" pitchFamily="34" charset="0"/>
              </a:rPr>
              <a:t>At the end of EACH article, there should be a correctly formatted citation.  You can copy and paste this into your </a:t>
            </a:r>
            <a:r>
              <a:rPr lang="en-US" altLang="en-US" sz="2500" dirty="0">
                <a:latin typeface="Calibri" panose="020F0502020204030204" pitchFamily="34" charset="0"/>
              </a:rPr>
              <a:t>W</a:t>
            </a:r>
            <a:r>
              <a:rPr lang="en-US" altLang="en-US" sz="2500" dirty="0" smtClean="0">
                <a:latin typeface="Calibri" panose="020F0502020204030204" pitchFamily="34" charset="0"/>
              </a:rPr>
              <a:t>orks </a:t>
            </a:r>
            <a:r>
              <a:rPr lang="en-US" altLang="en-US" sz="2500" dirty="0">
                <a:latin typeface="Calibri" panose="020F0502020204030204" pitchFamily="34" charset="0"/>
              </a:rPr>
              <a:t>C</a:t>
            </a:r>
            <a:r>
              <a:rPr lang="en-US" altLang="en-US" sz="2500" dirty="0" smtClean="0">
                <a:latin typeface="Calibri" panose="020F0502020204030204" pitchFamily="34" charset="0"/>
              </a:rPr>
              <a:t>ited.</a:t>
            </a:r>
          </a:p>
          <a:p>
            <a:pPr eaLnBrk="1" hangingPunct="1">
              <a:defRPr/>
            </a:pPr>
            <a:endParaRPr lang="en-US" altLang="en-US" dirty="0" smtClean="0">
              <a:solidFill>
                <a:srgbClr val="0070C0"/>
              </a:solidFill>
              <a:latin typeface="Calibri" panose="020F05020202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397" t="7523" r="22057" b="5641"/>
          <a:stretch/>
        </p:blipFill>
        <p:spPr bwMode="auto">
          <a:xfrm>
            <a:off x="2328079" y="3384644"/>
            <a:ext cx="5063321" cy="342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011538" y="4121624"/>
            <a:ext cx="1524000"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altLang="en-US" sz="2000" dirty="0" smtClean="0">
                <a:solidFill>
                  <a:schemeClr val="bg1"/>
                </a:solidFill>
              </a:rPr>
              <a:t>End of </a:t>
            </a:r>
            <a:r>
              <a:rPr lang="en-US" altLang="en-US" sz="2000" dirty="0">
                <a:solidFill>
                  <a:schemeClr val="bg1"/>
                </a:solidFill>
              </a:rPr>
              <a:t>the article</a:t>
            </a:r>
          </a:p>
        </p:txBody>
      </p:sp>
      <p:sp>
        <p:nvSpPr>
          <p:cNvPr id="2" name="TextBox 1"/>
          <p:cNvSpPr txBox="1"/>
          <p:nvPr/>
        </p:nvSpPr>
        <p:spPr>
          <a:xfrm>
            <a:off x="581829" y="4121624"/>
            <a:ext cx="123835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z="2400" dirty="0" smtClean="0"/>
              <a:t>AZ State</a:t>
            </a:r>
          </a:p>
          <a:p>
            <a:pPr algn="ctr"/>
            <a:r>
              <a:rPr lang="en-US" sz="2400" dirty="0" smtClean="0"/>
              <a:t>Archives</a:t>
            </a:r>
            <a:endParaRPr lang="en-US" sz="2400" dirty="0"/>
          </a:p>
        </p:txBody>
      </p:sp>
      <p:sp>
        <p:nvSpPr>
          <p:cNvPr id="7" name="Text Box 5" descr="Purple mesh"/>
          <p:cNvSpPr txBox="1">
            <a:spLocks noChangeArrowheads="1"/>
          </p:cNvSpPr>
          <p:nvPr/>
        </p:nvSpPr>
        <p:spPr bwMode="auto">
          <a:xfrm>
            <a:off x="-6350" y="136145"/>
            <a:ext cx="9150349" cy="584775"/>
          </a:xfrm>
          <a:prstGeom prst="rect">
            <a:avLst/>
          </a:prstGeom>
          <a:blipFill dpi="0" rotWithShape="1">
            <a:blip r:embed="rId3"/>
            <a:srcRect/>
            <a:tile tx="0" ty="0" sx="100000" sy="100000" flip="none" algn="tl"/>
          </a:blipFill>
          <a:ln w="9525">
            <a:noFill/>
            <a:miter lim="800000"/>
            <a:headEnd/>
            <a:tailEnd/>
          </a:ln>
          <a:effectLst/>
        </p:spPr>
        <p:txBody>
          <a:bodyPr wrap="square">
            <a:spAutoFit/>
          </a:bodyPr>
          <a:lstStyle/>
          <a:p>
            <a:pPr algn="ctr" defTabSz="914400">
              <a:spcBef>
                <a:spcPct val="50000"/>
              </a:spcBef>
            </a:pPr>
            <a:r>
              <a:rPr lang="en-US" sz="3200" dirty="0" smtClean="0">
                <a:solidFill>
                  <a:schemeClr val="bg2"/>
                </a:solidFill>
                <a:latin typeface="Arial Rounded MT Bold" pitchFamily="34" charset="0"/>
              </a:rPr>
              <a:t>Step 3:  Cite Your Sources</a:t>
            </a:r>
            <a:endParaRPr lang="en-US" sz="3200" dirty="0">
              <a:solidFill>
                <a:schemeClr val="bg2"/>
              </a:solidFill>
              <a:latin typeface="Arial Rounded MT Bold" pitchFamily="34" charset="0"/>
            </a:endParaRPr>
          </a:p>
        </p:txBody>
      </p:sp>
    </p:spTree>
    <p:extLst>
      <p:ext uri="{BB962C8B-B14F-4D97-AF65-F5344CB8AC3E}">
        <p14:creationId xmlns:p14="http://schemas.microsoft.com/office/powerpoint/2010/main" val="70810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03374"/>
            <a:ext cx="9144000" cy="1208233"/>
          </a:xfrm>
        </p:spPr>
        <p:txBody>
          <a:bodyPr/>
          <a:lstStyle/>
          <a:p>
            <a:pPr eaLnBrk="1" hangingPunct="1"/>
            <a:r>
              <a:rPr lang="en-US" altLang="en-US" sz="3200" dirty="0" smtClean="0">
                <a:solidFill>
                  <a:srgbClr val="DB317E"/>
                </a:solidFill>
                <a:latin typeface="Calibri" panose="020F0502020204030204" pitchFamily="34" charset="0"/>
              </a:rPr>
              <a:t>Important:  you want to retain the formatting of the citation, especially the text that has to be </a:t>
            </a:r>
            <a:r>
              <a:rPr lang="en-US" altLang="en-US" sz="3200" i="1" dirty="0" smtClean="0">
                <a:solidFill>
                  <a:srgbClr val="DB317E"/>
                </a:solidFill>
                <a:latin typeface="Calibri" panose="020F0502020204030204" pitchFamily="34" charset="0"/>
              </a:rPr>
              <a:t>italicized</a:t>
            </a:r>
            <a:endParaRPr lang="en-US" altLang="en-US" sz="1800" i="1" dirty="0" smtClean="0">
              <a:solidFill>
                <a:srgbClr val="0070C0"/>
              </a:solidFill>
              <a:latin typeface="Calibri" panose="020F0502020204030204" pitchFamily="34" charset="0"/>
            </a:endParaRPr>
          </a:p>
        </p:txBody>
      </p:sp>
      <p:sp>
        <p:nvSpPr>
          <p:cNvPr id="2" name="TextBox 1"/>
          <p:cNvSpPr txBox="1"/>
          <p:nvPr/>
        </p:nvSpPr>
        <p:spPr>
          <a:xfrm>
            <a:off x="403083" y="3079264"/>
            <a:ext cx="518904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Step 1:  Select the text you want to copy</a:t>
            </a:r>
            <a:endParaRPr lang="en-US" sz="2400" dirty="0"/>
          </a:p>
        </p:txBody>
      </p:sp>
      <p:sp>
        <p:nvSpPr>
          <p:cNvPr id="7" name="Text Box 5" descr="Purple mesh"/>
          <p:cNvSpPr txBox="1">
            <a:spLocks noChangeArrowheads="1"/>
          </p:cNvSpPr>
          <p:nvPr/>
        </p:nvSpPr>
        <p:spPr bwMode="auto">
          <a:xfrm>
            <a:off x="-6349" y="685732"/>
            <a:ext cx="9150349" cy="584775"/>
          </a:xfrm>
          <a:prstGeom prst="rect">
            <a:avLst/>
          </a:prstGeom>
          <a:blipFill dpi="0" rotWithShape="1">
            <a:blip r:embed="rId2"/>
            <a:srcRect/>
            <a:tile tx="0" ty="0" sx="100000" sy="100000" flip="none" algn="tl"/>
          </a:blipFill>
          <a:ln w="9525">
            <a:noFill/>
            <a:miter lim="800000"/>
            <a:headEnd/>
            <a:tailEnd/>
          </a:ln>
          <a:effectLst/>
        </p:spPr>
        <p:txBody>
          <a:bodyPr wrap="square">
            <a:spAutoFit/>
          </a:bodyPr>
          <a:lstStyle/>
          <a:p>
            <a:pPr algn="ctr" defTabSz="914400">
              <a:spcBef>
                <a:spcPct val="50000"/>
              </a:spcBef>
            </a:pPr>
            <a:r>
              <a:rPr lang="en-US" sz="3200" dirty="0" smtClean="0">
                <a:solidFill>
                  <a:schemeClr val="bg2"/>
                </a:solidFill>
                <a:latin typeface="Arial Rounded MT Bold" pitchFamily="34" charset="0"/>
              </a:rPr>
              <a:t>Copy/Paste Clue for citations</a:t>
            </a:r>
            <a:endParaRPr lang="en-US" sz="3200" dirty="0">
              <a:solidFill>
                <a:schemeClr val="bg2"/>
              </a:solidFill>
              <a:latin typeface="Arial Rounded MT Bold" pitchFamily="34" charset="0"/>
            </a:endParaRPr>
          </a:p>
        </p:txBody>
      </p:sp>
      <p:pic>
        <p:nvPicPr>
          <p:cNvPr id="3" name="Picture 2"/>
          <p:cNvPicPr>
            <a:picLocks noChangeAspect="1"/>
          </p:cNvPicPr>
          <p:nvPr/>
        </p:nvPicPr>
        <p:blipFill rotWithShape="1">
          <a:blip r:embed="rId3"/>
          <a:srcRect l="17274" t="38660" r="35944" b="28829"/>
          <a:stretch/>
        </p:blipFill>
        <p:spPr>
          <a:xfrm>
            <a:off x="1647493" y="3698032"/>
            <a:ext cx="6086901" cy="2279175"/>
          </a:xfrm>
          <a:prstGeom prst="rect">
            <a:avLst/>
          </a:prstGeom>
        </p:spPr>
      </p:pic>
    </p:spTree>
    <p:extLst>
      <p:ext uri="{BB962C8B-B14F-4D97-AF65-F5344CB8AC3E}">
        <p14:creationId xmlns:p14="http://schemas.microsoft.com/office/powerpoint/2010/main" val="2666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775" y="974934"/>
            <a:ext cx="2437077"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Step 2:  Right click</a:t>
            </a:r>
            <a:endParaRPr lang="en-US" sz="2400" dirty="0"/>
          </a:p>
        </p:txBody>
      </p:sp>
      <p:sp>
        <p:nvSpPr>
          <p:cNvPr id="7" name="Text Box 5" descr="Purple mesh"/>
          <p:cNvSpPr txBox="1">
            <a:spLocks noChangeArrowheads="1"/>
          </p:cNvSpPr>
          <p:nvPr/>
        </p:nvSpPr>
        <p:spPr bwMode="auto">
          <a:xfrm>
            <a:off x="0" y="120162"/>
            <a:ext cx="9150349" cy="584775"/>
          </a:xfrm>
          <a:prstGeom prst="rect">
            <a:avLst/>
          </a:prstGeom>
          <a:blipFill dpi="0" rotWithShape="1">
            <a:blip r:embed="rId2"/>
            <a:srcRect/>
            <a:tile tx="0" ty="0" sx="100000" sy="100000" flip="none" algn="tl"/>
          </a:blipFill>
          <a:ln w="9525">
            <a:noFill/>
            <a:miter lim="800000"/>
            <a:headEnd/>
            <a:tailEnd/>
          </a:ln>
          <a:effectLst/>
        </p:spPr>
        <p:txBody>
          <a:bodyPr wrap="square">
            <a:spAutoFit/>
          </a:bodyPr>
          <a:lstStyle/>
          <a:p>
            <a:pPr algn="ctr" defTabSz="914400">
              <a:spcBef>
                <a:spcPct val="50000"/>
              </a:spcBef>
            </a:pPr>
            <a:r>
              <a:rPr lang="en-US" sz="3200" dirty="0" smtClean="0">
                <a:solidFill>
                  <a:schemeClr val="bg2"/>
                </a:solidFill>
                <a:latin typeface="Arial Rounded MT Bold" pitchFamily="34" charset="0"/>
              </a:rPr>
              <a:t>Copy/Paste Clue for citations</a:t>
            </a:r>
            <a:endParaRPr lang="en-US" sz="3200" dirty="0">
              <a:solidFill>
                <a:schemeClr val="bg2"/>
              </a:solidFill>
              <a:latin typeface="Arial Rounded MT Bold" pitchFamily="34" charset="0"/>
            </a:endParaRPr>
          </a:p>
        </p:txBody>
      </p:sp>
      <p:pic>
        <p:nvPicPr>
          <p:cNvPr id="3" name="Picture 2"/>
          <p:cNvPicPr>
            <a:picLocks noChangeAspect="1"/>
          </p:cNvPicPr>
          <p:nvPr/>
        </p:nvPicPr>
        <p:blipFill rotWithShape="1">
          <a:blip r:embed="rId3"/>
          <a:srcRect l="17274" t="38660" r="35944" b="28829"/>
          <a:stretch/>
        </p:blipFill>
        <p:spPr>
          <a:xfrm>
            <a:off x="2930383" y="886483"/>
            <a:ext cx="6086901" cy="2279175"/>
          </a:xfrm>
          <a:prstGeom prst="rect">
            <a:avLst/>
          </a:prstGeom>
        </p:spPr>
      </p:pic>
      <p:sp>
        <p:nvSpPr>
          <p:cNvPr id="16" name="TextBox 15"/>
          <p:cNvSpPr txBox="1"/>
          <p:nvPr/>
        </p:nvSpPr>
        <p:spPr>
          <a:xfrm>
            <a:off x="143775" y="3479391"/>
            <a:ext cx="313996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Step 3:  PASTE OPTIONS</a:t>
            </a:r>
            <a:endParaRPr lang="en-US" sz="2400" dirty="0"/>
          </a:p>
        </p:txBody>
      </p:sp>
      <p:pic>
        <p:nvPicPr>
          <p:cNvPr id="1032" name="Picture 8" descr="http://nr.nlh1.com/images/paste-op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314" y="3473783"/>
            <a:ext cx="2281519" cy="11271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3775" y="5208450"/>
            <a:ext cx="60740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smtClean="0"/>
              <a:t>Step 4:  Select this one to RETAIN FORMATTING</a:t>
            </a:r>
            <a:endParaRPr lang="en-US" sz="2400" dirty="0"/>
          </a:p>
        </p:txBody>
      </p:sp>
      <p:pic>
        <p:nvPicPr>
          <p:cNvPr id="23" name="Picture 8" descr="http://nr.nlh1.com/images/paste-op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044" y="4925315"/>
            <a:ext cx="2281519" cy="112712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6909178" y="5450620"/>
            <a:ext cx="648269" cy="67503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3449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Practice!</a:t>
            </a:r>
            <a:endParaRPr lang="en-US" dirty="0"/>
          </a:p>
        </p:txBody>
      </p:sp>
      <p:sp>
        <p:nvSpPr>
          <p:cNvPr id="3" name="Content Placeholder 2"/>
          <p:cNvSpPr>
            <a:spLocks noGrp="1"/>
          </p:cNvSpPr>
          <p:nvPr>
            <p:ph idx="1"/>
          </p:nvPr>
        </p:nvSpPr>
        <p:spPr>
          <a:xfrm>
            <a:off x="457200" y="2060813"/>
            <a:ext cx="8229600" cy="3316406"/>
          </a:xfrm>
        </p:spPr>
        <p:txBody>
          <a:bodyPr/>
          <a:lstStyle/>
          <a:p>
            <a:pPr>
              <a:buFont typeface="Wingdings" panose="05000000000000000000" pitchFamily="2" charset="2"/>
              <a:buChar char="Ø"/>
            </a:pPr>
            <a:r>
              <a:rPr lang="en-US" dirty="0" smtClean="0"/>
              <a:t>Explore &amp; Evaluate Databases</a:t>
            </a:r>
          </a:p>
          <a:p>
            <a:pPr marL="514350" indent="-514350">
              <a:buAutoNum type="arabicPeriod"/>
            </a:pPr>
            <a:endParaRPr lang="en-US" dirty="0"/>
          </a:p>
          <a:p>
            <a:pPr marL="0" indent="0">
              <a:buNone/>
            </a:pPr>
            <a:r>
              <a:rPr lang="en-US" sz="3400" dirty="0" smtClean="0"/>
              <a:t>Once you have selected your research topic:</a:t>
            </a:r>
          </a:p>
          <a:p>
            <a:pPr>
              <a:buFont typeface="Wingdings" panose="05000000000000000000" pitchFamily="2" charset="2"/>
              <a:buChar char="Ø"/>
            </a:pPr>
            <a:r>
              <a:rPr lang="en-US" dirty="0" smtClean="0"/>
              <a:t>Keyword Search</a:t>
            </a:r>
          </a:p>
          <a:p>
            <a:pPr>
              <a:buFont typeface="Wingdings" panose="05000000000000000000" pitchFamily="2" charset="2"/>
              <a:buChar char="Ø"/>
            </a:pPr>
            <a:r>
              <a:rPr lang="en-US" dirty="0" smtClean="0"/>
              <a:t>Database Research Practice</a:t>
            </a:r>
          </a:p>
          <a:p>
            <a:pPr marL="514350" indent="-514350">
              <a:buAutoNum type="arabicPeriod"/>
            </a:pPr>
            <a:endParaRPr lang="en-US" dirty="0"/>
          </a:p>
        </p:txBody>
      </p:sp>
    </p:spTree>
    <p:extLst>
      <p:ext uri="{BB962C8B-B14F-4D97-AF65-F5344CB8AC3E}">
        <p14:creationId xmlns:p14="http://schemas.microsoft.com/office/powerpoint/2010/main" val="42774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C00000"/>
          </a:solidFill>
        </p:spPr>
        <p:txBody>
          <a:bodyPr/>
          <a:lstStyle/>
          <a:p>
            <a:r>
              <a:rPr lang="en-US" dirty="0" smtClean="0">
                <a:solidFill>
                  <a:schemeClr val="bg1"/>
                </a:solidFill>
              </a:rPr>
              <a:t>Before you leave….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t>How confident are you that you can access and use these databases for research in the future?</a:t>
            </a:r>
            <a:endParaRPr lang="en-US" dirty="0"/>
          </a:p>
        </p:txBody>
      </p:sp>
      <p:pic>
        <p:nvPicPr>
          <p:cNvPr id="1026" name="Picture 2" descr="http://thumbs.dreamstime.com/z/one-to-five-fingers-count-hand-gesture-isolated-white-background-47026320.jpg"/>
          <p:cNvPicPr>
            <a:picLocks noChangeAspect="1" noChangeArrowheads="1"/>
          </p:cNvPicPr>
          <p:nvPr/>
        </p:nvPicPr>
        <p:blipFill rotWithShape="1">
          <a:blip r:embed="rId2">
            <a:extLst>
              <a:ext uri="{28A0092B-C50C-407E-A947-70E740481C1C}">
                <a14:useLocalDpi xmlns:a14="http://schemas.microsoft.com/office/drawing/2010/main" val="0"/>
              </a:ext>
            </a:extLst>
          </a:blip>
          <a:srcRect b="17000"/>
          <a:stretch/>
        </p:blipFill>
        <p:spPr bwMode="auto">
          <a:xfrm>
            <a:off x="1729166" y="3361204"/>
            <a:ext cx="5685667" cy="2207084"/>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0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pic>
        <p:nvPicPr>
          <p:cNvPr id="2050" name="Picture 2" descr="http://4.bp.blogspot.com/--YnvCv1cimU/U0WpgxyYgNI/AAAAAAAADMU/bwkxE842pJg/s1600/kahoot.pn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2988" y="1651378"/>
            <a:ext cx="7702769" cy="420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43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20200" cy="1269907"/>
          </a:xfrm>
          <a:solidFill>
            <a:schemeClr val="accent1">
              <a:lumMod val="75000"/>
            </a:schemeClr>
          </a:solidFill>
        </p:spPr>
        <p:txBody>
          <a:bodyPr/>
          <a:lstStyle/>
          <a:p>
            <a:r>
              <a:rPr lang="en-US" sz="3600" dirty="0" smtClean="0">
                <a:solidFill>
                  <a:schemeClr val="bg1"/>
                </a:solidFill>
                <a:latin typeface="Arial"/>
                <a:cs typeface="Arial"/>
              </a:rPr>
              <a:t>Where does the information come from?</a:t>
            </a:r>
            <a:br>
              <a:rPr lang="en-US" sz="3600" dirty="0" smtClean="0">
                <a:solidFill>
                  <a:schemeClr val="bg1"/>
                </a:solidFill>
                <a:latin typeface="Arial"/>
                <a:cs typeface="Arial"/>
              </a:rPr>
            </a:br>
            <a:r>
              <a:rPr lang="en-US" sz="3600" dirty="0" smtClean="0">
                <a:solidFill>
                  <a:schemeClr val="bg1"/>
                </a:solidFill>
                <a:latin typeface="Arial"/>
                <a:cs typeface="Arial"/>
              </a:rPr>
              <a:t>1</a:t>
            </a:r>
            <a:r>
              <a:rPr lang="en-US" sz="3600" baseline="30000" dirty="0" smtClean="0">
                <a:solidFill>
                  <a:schemeClr val="bg1"/>
                </a:solidFill>
                <a:latin typeface="Arial"/>
                <a:cs typeface="Arial"/>
              </a:rPr>
              <a:t>st</a:t>
            </a:r>
            <a:r>
              <a:rPr lang="en-US" sz="3600" dirty="0" smtClean="0">
                <a:solidFill>
                  <a:schemeClr val="bg1"/>
                </a:solidFill>
                <a:latin typeface="Arial"/>
                <a:cs typeface="Arial"/>
              </a:rPr>
              <a:t>, look at the ‘Information Cycle’</a:t>
            </a:r>
            <a:endParaRPr lang="en-US" sz="3600" dirty="0">
              <a:solidFill>
                <a:schemeClr val="bg1"/>
              </a:solidFill>
              <a:latin typeface="Arial"/>
              <a:cs typeface="Arial"/>
            </a:endParaRPr>
          </a:p>
        </p:txBody>
      </p:sp>
      <p:sp>
        <p:nvSpPr>
          <p:cNvPr id="6" name="10-Point Star 5"/>
          <p:cNvSpPr/>
          <p:nvPr/>
        </p:nvSpPr>
        <p:spPr>
          <a:xfrm>
            <a:off x="383852" y="1587390"/>
            <a:ext cx="1918273" cy="2142965"/>
          </a:xfrm>
          <a:prstGeom prst="star10">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 Event Occurs</a:t>
            </a:r>
            <a:endParaRPr lang="en-US" dirty="0"/>
          </a:p>
        </p:txBody>
      </p:sp>
      <p:sp>
        <p:nvSpPr>
          <p:cNvPr id="7" name="Down Arrow 6"/>
          <p:cNvSpPr/>
          <p:nvPr/>
        </p:nvSpPr>
        <p:spPr>
          <a:xfrm>
            <a:off x="1151062" y="3889100"/>
            <a:ext cx="456456" cy="4563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74761" y="4702636"/>
            <a:ext cx="1468597" cy="1388962"/>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Minutes-Hours</a:t>
            </a:r>
            <a:endParaRPr lang="en-US" dirty="0"/>
          </a:p>
        </p:txBody>
      </p:sp>
      <p:sp>
        <p:nvSpPr>
          <p:cNvPr id="10" name="Oval 9"/>
          <p:cNvSpPr/>
          <p:nvPr/>
        </p:nvSpPr>
        <p:spPr>
          <a:xfrm>
            <a:off x="2837966" y="4702636"/>
            <a:ext cx="1468597" cy="1388962"/>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Days</a:t>
            </a:r>
            <a:endParaRPr lang="en-US" dirty="0"/>
          </a:p>
        </p:txBody>
      </p:sp>
      <p:sp>
        <p:nvSpPr>
          <p:cNvPr id="11" name="Right Arrow 10"/>
          <p:cNvSpPr/>
          <p:nvPr/>
        </p:nvSpPr>
        <p:spPr>
          <a:xfrm>
            <a:off x="2302124" y="5139159"/>
            <a:ext cx="416765" cy="5357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3314267" y="4186728"/>
            <a:ext cx="456455" cy="396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837966" y="2500138"/>
            <a:ext cx="1468597" cy="13889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Weeks</a:t>
            </a:r>
            <a:endParaRPr lang="en-US" dirty="0"/>
          </a:p>
        </p:txBody>
      </p:sp>
      <p:sp>
        <p:nvSpPr>
          <p:cNvPr id="14" name="Right Arrow 13"/>
          <p:cNvSpPr/>
          <p:nvPr/>
        </p:nvSpPr>
        <p:spPr>
          <a:xfrm>
            <a:off x="4498652" y="2831112"/>
            <a:ext cx="416765" cy="5357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074186" y="2500138"/>
            <a:ext cx="1468597" cy="1388962"/>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Months</a:t>
            </a:r>
            <a:endParaRPr lang="en-US" dirty="0"/>
          </a:p>
        </p:txBody>
      </p:sp>
      <p:sp>
        <p:nvSpPr>
          <p:cNvPr id="16" name="Down Arrow 15"/>
          <p:cNvSpPr/>
          <p:nvPr/>
        </p:nvSpPr>
        <p:spPr>
          <a:xfrm>
            <a:off x="5570330" y="4018070"/>
            <a:ext cx="456456" cy="4563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107510" y="4702636"/>
            <a:ext cx="1468597" cy="138896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Years</a:t>
            </a:r>
            <a:endParaRPr lang="en-US" dirty="0"/>
          </a:p>
        </p:txBody>
      </p:sp>
      <p:sp>
        <p:nvSpPr>
          <p:cNvPr id="20" name="Right Arrow 19"/>
          <p:cNvSpPr/>
          <p:nvPr/>
        </p:nvSpPr>
        <p:spPr>
          <a:xfrm>
            <a:off x="6721392" y="5139159"/>
            <a:ext cx="416765" cy="5357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Up Arrow 20"/>
          <p:cNvSpPr/>
          <p:nvPr/>
        </p:nvSpPr>
        <p:spPr>
          <a:xfrm>
            <a:off x="7535075" y="5198692"/>
            <a:ext cx="456455" cy="3968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8-Point Star 22"/>
          <p:cNvSpPr/>
          <p:nvPr/>
        </p:nvSpPr>
        <p:spPr>
          <a:xfrm>
            <a:off x="6571083" y="2232265"/>
            <a:ext cx="2374395" cy="2758077"/>
          </a:xfrm>
          <a:prstGeom prst="star8">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Provides Scholarly Research and Analysis about the subject, evidence to claims, &amp; facts</a:t>
            </a:r>
            <a:endParaRPr lang="en-US" dirty="0"/>
          </a:p>
        </p:txBody>
      </p:sp>
      <p:sp>
        <p:nvSpPr>
          <p:cNvPr id="24" name="TextBox 23"/>
          <p:cNvSpPr txBox="1"/>
          <p:nvPr/>
        </p:nvSpPr>
        <p:spPr>
          <a:xfrm>
            <a:off x="674761" y="6224402"/>
            <a:ext cx="2044128" cy="369332"/>
          </a:xfrm>
          <a:prstGeom prst="rect">
            <a:avLst/>
          </a:prstGeom>
          <a:noFill/>
        </p:spPr>
        <p:txBody>
          <a:bodyPr wrap="square" rtlCol="0">
            <a:spAutoFit/>
          </a:bodyPr>
          <a:lstStyle/>
          <a:p>
            <a:r>
              <a:rPr lang="en-US" dirty="0" smtClean="0"/>
              <a:t>Web, TV, Radio</a:t>
            </a:r>
            <a:endParaRPr lang="en-US" dirty="0"/>
          </a:p>
        </p:txBody>
      </p:sp>
      <p:sp>
        <p:nvSpPr>
          <p:cNvPr id="25" name="TextBox 24"/>
          <p:cNvSpPr txBox="1"/>
          <p:nvPr/>
        </p:nvSpPr>
        <p:spPr>
          <a:xfrm>
            <a:off x="2837966" y="6224402"/>
            <a:ext cx="1759919" cy="369332"/>
          </a:xfrm>
          <a:prstGeom prst="rect">
            <a:avLst/>
          </a:prstGeom>
          <a:noFill/>
        </p:spPr>
        <p:txBody>
          <a:bodyPr wrap="square" rtlCol="0">
            <a:spAutoFit/>
          </a:bodyPr>
          <a:lstStyle/>
          <a:p>
            <a:r>
              <a:rPr lang="en-US" dirty="0" smtClean="0"/>
              <a:t>Newspapers</a:t>
            </a:r>
            <a:endParaRPr lang="en-US" dirty="0"/>
          </a:p>
        </p:txBody>
      </p:sp>
      <p:sp>
        <p:nvSpPr>
          <p:cNvPr id="26" name="TextBox 25"/>
          <p:cNvSpPr txBox="1"/>
          <p:nvPr/>
        </p:nvSpPr>
        <p:spPr>
          <a:xfrm>
            <a:off x="2976885" y="2043760"/>
            <a:ext cx="1759919" cy="377010"/>
          </a:xfrm>
          <a:prstGeom prst="rect">
            <a:avLst/>
          </a:prstGeom>
          <a:noFill/>
        </p:spPr>
        <p:txBody>
          <a:bodyPr wrap="square" rtlCol="0">
            <a:spAutoFit/>
          </a:bodyPr>
          <a:lstStyle/>
          <a:p>
            <a:r>
              <a:rPr lang="en-US" dirty="0" smtClean="0"/>
              <a:t>Magazines</a:t>
            </a:r>
            <a:endParaRPr lang="en-US" dirty="0"/>
          </a:p>
        </p:txBody>
      </p:sp>
      <p:sp>
        <p:nvSpPr>
          <p:cNvPr id="27" name="TextBox 26"/>
          <p:cNvSpPr txBox="1"/>
          <p:nvPr/>
        </p:nvSpPr>
        <p:spPr>
          <a:xfrm>
            <a:off x="5107510" y="1825500"/>
            <a:ext cx="1435273" cy="646331"/>
          </a:xfrm>
          <a:prstGeom prst="rect">
            <a:avLst/>
          </a:prstGeom>
          <a:noFill/>
        </p:spPr>
        <p:txBody>
          <a:bodyPr wrap="square" rtlCol="0">
            <a:spAutoFit/>
          </a:bodyPr>
          <a:lstStyle/>
          <a:p>
            <a:pPr algn="ctr"/>
            <a:r>
              <a:rPr lang="en-US" dirty="0" smtClean="0"/>
              <a:t>Scholarly Journals</a:t>
            </a:r>
            <a:endParaRPr lang="en-US" dirty="0"/>
          </a:p>
        </p:txBody>
      </p:sp>
      <p:sp>
        <p:nvSpPr>
          <p:cNvPr id="28" name="TextBox 27"/>
          <p:cNvSpPr txBox="1"/>
          <p:nvPr/>
        </p:nvSpPr>
        <p:spPr>
          <a:xfrm>
            <a:off x="4948742" y="6210648"/>
            <a:ext cx="2546643" cy="646331"/>
          </a:xfrm>
          <a:prstGeom prst="rect">
            <a:avLst/>
          </a:prstGeom>
          <a:noFill/>
        </p:spPr>
        <p:txBody>
          <a:bodyPr wrap="square" rtlCol="0">
            <a:spAutoFit/>
          </a:bodyPr>
          <a:lstStyle/>
          <a:p>
            <a:pPr algn="ctr"/>
            <a:r>
              <a:rPr lang="en-US" dirty="0" smtClean="0"/>
              <a:t>Books, Encyclopedias, Dictionaries</a:t>
            </a:r>
            <a:endParaRPr lang="en-US" dirty="0"/>
          </a:p>
        </p:txBody>
      </p:sp>
    </p:spTree>
    <p:extLst>
      <p:ext uri="{BB962C8B-B14F-4D97-AF65-F5344CB8AC3E}">
        <p14:creationId xmlns:p14="http://schemas.microsoft.com/office/powerpoint/2010/main" val="15121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dissolv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dissolv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dissolv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dissolv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dissolv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ssolv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dissolv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dissolve">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dissolv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dissolve">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8" grpId="0" animBg="1"/>
      <p:bldP spid="20" grpId="0" animBg="1"/>
      <p:bldP spid="21" grpId="0" animBg="1"/>
      <p:bldP spid="23" grpId="0" animBg="1"/>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ChangeArrowheads="1"/>
          </p:cNvSpPr>
          <p:nvPr/>
        </p:nvSpPr>
        <p:spPr bwMode="auto">
          <a:xfrm>
            <a:off x="0" y="455499"/>
            <a:ext cx="9144000" cy="25879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buFontTx/>
              <a:buNone/>
            </a:pPr>
            <a:r>
              <a:rPr lang="en-US" altLang="en-US" sz="3600" dirty="0" smtClean="0">
                <a:solidFill>
                  <a:schemeClr val="tx1"/>
                </a:solidFill>
                <a:latin typeface="Calibri" panose="020F0502020204030204" pitchFamily="34" charset="0"/>
              </a:rPr>
              <a:t>Databases are NOT the Internet.  </a:t>
            </a:r>
          </a:p>
          <a:p>
            <a:pPr>
              <a:buFont typeface="Wingdings" panose="05000000000000000000" pitchFamily="2" charset="2"/>
              <a:buChar char="v"/>
            </a:pPr>
            <a:endParaRPr lang="en-US" altLang="en-US" sz="1400" dirty="0" smtClean="0">
              <a:solidFill>
                <a:schemeClr val="tx1"/>
              </a:solidFill>
              <a:latin typeface="Calibri" panose="020F0502020204030204" pitchFamily="34" charset="0"/>
            </a:endParaRPr>
          </a:p>
          <a:p>
            <a:pPr algn="l"/>
            <a:r>
              <a:rPr lang="en-US" altLang="en-US" dirty="0" smtClean="0">
                <a:solidFill>
                  <a:schemeClr val="tx1"/>
                </a:solidFill>
                <a:latin typeface="Calibri" panose="020F0502020204030204" pitchFamily="34" charset="0"/>
              </a:rPr>
              <a:t>Sometimes, access to specific databases is restricted</a:t>
            </a:r>
          </a:p>
          <a:p>
            <a:pPr marL="342900" indent="-342900" algn="l">
              <a:buFont typeface="Wingdings" panose="05000000000000000000" pitchFamily="2" charset="2"/>
              <a:buChar char="Ø"/>
            </a:pPr>
            <a:r>
              <a:rPr lang="en-US" altLang="en-US" sz="2800" dirty="0" smtClean="0">
                <a:solidFill>
                  <a:schemeClr val="tx1"/>
                </a:solidFill>
                <a:latin typeface="Calibri" panose="020F0502020204030204" pitchFamily="34" charset="0"/>
              </a:rPr>
              <a:t>access provided as part of college tuition</a:t>
            </a:r>
          </a:p>
          <a:p>
            <a:pPr marL="342900" indent="-342900" algn="l">
              <a:buFont typeface="Wingdings" panose="05000000000000000000" pitchFamily="2" charset="2"/>
              <a:buChar char="Ø"/>
            </a:pPr>
            <a:r>
              <a:rPr lang="en-US" altLang="en-US" sz="2800" dirty="0" smtClean="0">
                <a:solidFill>
                  <a:schemeClr val="tx1"/>
                </a:solidFill>
                <a:latin typeface="Calibri" panose="020F0502020204030204" pitchFamily="34" charset="0"/>
              </a:rPr>
              <a:t>access available with a library card</a:t>
            </a:r>
          </a:p>
        </p:txBody>
      </p:sp>
      <p:sp>
        <p:nvSpPr>
          <p:cNvPr id="14" name="Rectangle 13"/>
          <p:cNvSpPr/>
          <p:nvPr/>
        </p:nvSpPr>
        <p:spPr>
          <a:xfrm>
            <a:off x="327265" y="6274538"/>
            <a:ext cx="5616054" cy="523220"/>
          </a:xfrm>
          <a:prstGeom prst="rect">
            <a:avLst/>
          </a:prstGeom>
        </p:spPr>
        <p:txBody>
          <a:bodyPr wrap="square">
            <a:spAutoFit/>
          </a:bodyPr>
          <a:lstStyle/>
          <a:p>
            <a:pPr marL="0" marR="0">
              <a:spcBef>
                <a:spcPts val="0"/>
              </a:spcBef>
              <a:spcAft>
                <a:spcPts val="0"/>
              </a:spcAft>
            </a:pPr>
            <a:r>
              <a:rPr lang="en-US" sz="1400" u="sng" dirty="0">
                <a:solidFill>
                  <a:srgbClr val="0000FF"/>
                </a:solidFill>
                <a:ea typeface="Calibri" panose="020F0502020204030204" pitchFamily="34" charset="0"/>
                <a:hlinkClick r:id="rId4"/>
              </a:rPr>
              <a:t>https://</a:t>
            </a:r>
            <a:r>
              <a:rPr lang="en-US" sz="1400" u="sng" dirty="0" smtClean="0">
                <a:solidFill>
                  <a:srgbClr val="0000FF"/>
                </a:solidFill>
                <a:ea typeface="Calibri" panose="020F0502020204030204" pitchFamily="34" charset="0"/>
                <a:hlinkClick r:id="rId4"/>
              </a:rPr>
              <a:t>www.youtube.com/watch?v=Q2GMtIuaNzU</a:t>
            </a:r>
            <a:endParaRPr lang="en-US" sz="1400" u="sng" dirty="0">
              <a:solidFill>
                <a:srgbClr val="0000FF"/>
              </a:solidFill>
              <a:ea typeface="Calibri" panose="020F0502020204030204" pitchFamily="34" charset="0"/>
            </a:endParaRPr>
          </a:p>
          <a:p>
            <a:pPr marL="0" marR="0">
              <a:spcBef>
                <a:spcPts val="0"/>
              </a:spcBef>
              <a:spcAft>
                <a:spcPts val="0"/>
              </a:spcAft>
            </a:pPr>
            <a:r>
              <a:rPr lang="en-US" sz="1400" dirty="0" smtClean="0">
                <a:ea typeface="Calibri" panose="020F0502020204030204" pitchFamily="34" charset="0"/>
              </a:rPr>
              <a:t>(2:34)</a:t>
            </a:r>
            <a:endParaRPr lang="en-US" sz="1400" dirty="0">
              <a:ea typeface="Calibri" panose="020F0502020204030204" pitchFamily="34" charset="0"/>
            </a:endParaRPr>
          </a:p>
        </p:txBody>
      </p:sp>
      <p:pic>
        <p:nvPicPr>
          <p:cNvPr id="3" name="Q2GMtIuaNzU"/>
          <p:cNvPicPr>
            <a:picLocks noRot="1" noChangeAspect="1"/>
          </p:cNvPicPr>
          <p:nvPr>
            <a:videoFile r:link="rId1"/>
          </p:nvPr>
        </p:nvPicPr>
        <p:blipFill>
          <a:blip r:embed="rId5"/>
          <a:stretch>
            <a:fillRect/>
          </a:stretch>
        </p:blipFill>
        <p:spPr>
          <a:xfrm>
            <a:off x="2810292" y="3253255"/>
            <a:ext cx="4572000" cy="2571750"/>
          </a:xfrm>
          <a:prstGeom prst="rect">
            <a:avLst/>
          </a:prstGeom>
        </p:spPr>
      </p:pic>
    </p:spTree>
    <p:extLst>
      <p:ext uri="{BB962C8B-B14F-4D97-AF65-F5344CB8AC3E}">
        <p14:creationId xmlns:p14="http://schemas.microsoft.com/office/powerpoint/2010/main" val="299339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395415" y="4474493"/>
            <a:ext cx="3510887" cy="1842449"/>
          </a:xfrm>
          <a:prstGeom prst="rect">
            <a:avLst/>
          </a:prstGeom>
          <a:no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000" i="1" dirty="0" smtClean="0">
                <a:ea typeface="ＭＳ Ｐゴシック" pitchFamily="29" charset="-128"/>
              </a:rPr>
              <a:t>CGC Students</a:t>
            </a:r>
          </a:p>
          <a:p>
            <a:pPr marL="0" indent="0" algn="ctr">
              <a:buFont typeface="Arial" charset="0"/>
              <a:buNone/>
            </a:pPr>
            <a:r>
              <a:rPr lang="en-US" sz="2000" i="1" dirty="0" smtClean="0">
                <a:ea typeface="ＭＳ Ｐゴシック" pitchFamily="29" charset="-128"/>
              </a:rPr>
              <a:t>(must have student ID)</a:t>
            </a:r>
          </a:p>
          <a:p>
            <a:pPr marL="0" indent="0">
              <a:buFont typeface="Arial" charset="0"/>
              <a:buNone/>
            </a:pPr>
            <a:r>
              <a:rPr lang="en-US" sz="2000" u="sng" dirty="0" smtClean="0">
                <a:solidFill>
                  <a:srgbClr val="376092"/>
                </a:solidFill>
                <a:ea typeface="ＭＳ Ｐゴシック" pitchFamily="29" charset="-128"/>
                <a:hlinkClick r:id="rId3"/>
              </a:rPr>
              <a:t>www.cgc.edu/library</a:t>
            </a:r>
            <a:r>
              <a:rPr lang="en-US" sz="2000" dirty="0" smtClean="0">
                <a:solidFill>
                  <a:srgbClr val="376092"/>
                </a:solidFill>
                <a:ea typeface="ＭＳ Ｐゴシック" pitchFamily="29" charset="-128"/>
              </a:rPr>
              <a:t> </a:t>
            </a:r>
            <a:r>
              <a:rPr lang="en-US" sz="2000" dirty="0" smtClean="0">
                <a:ea typeface="ＭＳ Ｐゴシック" pitchFamily="29" charset="-128"/>
              </a:rPr>
              <a:t>&gt;</a:t>
            </a:r>
          </a:p>
          <a:p>
            <a:pPr marL="0" indent="0">
              <a:buFont typeface="Arial" charset="0"/>
              <a:buNone/>
            </a:pPr>
            <a:r>
              <a:rPr lang="en-US" sz="2000" dirty="0" smtClean="0">
                <a:ea typeface="ＭＳ Ｐゴシック" pitchFamily="29" charset="-128"/>
              </a:rPr>
              <a:t>Click on </a:t>
            </a:r>
            <a:r>
              <a:rPr lang="en-US" sz="2000" b="1" dirty="0" err="1" smtClean="0">
                <a:solidFill>
                  <a:srgbClr val="376092"/>
                </a:solidFill>
                <a:ea typeface="ＭＳ Ｐゴシック" pitchFamily="29" charset="-128"/>
              </a:rPr>
              <a:t>eResources</a:t>
            </a:r>
            <a:r>
              <a:rPr lang="en-US" sz="2000" dirty="0" smtClean="0">
                <a:solidFill>
                  <a:srgbClr val="376092"/>
                </a:solidFill>
                <a:ea typeface="ＭＳ Ｐゴシック" pitchFamily="29" charset="-128"/>
              </a:rPr>
              <a:t> </a:t>
            </a:r>
            <a:r>
              <a:rPr lang="en-US" sz="2000" dirty="0" smtClean="0">
                <a:ea typeface="ＭＳ Ｐゴシック" pitchFamily="29" charset="-128"/>
              </a:rPr>
              <a:t>&gt;</a:t>
            </a:r>
            <a:r>
              <a:rPr lang="en-US" sz="2000" dirty="0" smtClean="0">
                <a:solidFill>
                  <a:srgbClr val="376092"/>
                </a:solidFill>
                <a:ea typeface="ＭＳ Ｐゴシック" pitchFamily="29" charset="-128"/>
              </a:rPr>
              <a:t/>
            </a:r>
            <a:br>
              <a:rPr lang="en-US" sz="2000" dirty="0" smtClean="0">
                <a:solidFill>
                  <a:srgbClr val="376092"/>
                </a:solidFill>
                <a:ea typeface="ＭＳ Ｐゴシック" pitchFamily="29" charset="-128"/>
              </a:rPr>
            </a:br>
            <a:r>
              <a:rPr lang="en-US" sz="2000" dirty="0" smtClean="0">
                <a:ea typeface="ＭＳ Ｐゴシック" pitchFamily="29" charset="-128"/>
              </a:rPr>
              <a:t>“Reference” &gt;</a:t>
            </a:r>
          </a:p>
          <a:p>
            <a:pPr marL="0" indent="0" algn="ctr">
              <a:buFont typeface="Arial" charset="0"/>
              <a:buNone/>
            </a:pPr>
            <a:endParaRPr lang="en-US" u="sng" dirty="0">
              <a:solidFill>
                <a:srgbClr val="CC3300"/>
              </a:solidFill>
              <a:ea typeface="ＭＳ Ｐゴシック" pitchFamily="29" charset="-128"/>
            </a:endParaRPr>
          </a:p>
        </p:txBody>
      </p:sp>
      <p:sp>
        <p:nvSpPr>
          <p:cNvPr id="5" name="Content Placeholder 2"/>
          <p:cNvSpPr txBox="1">
            <a:spLocks/>
          </p:cNvSpPr>
          <p:nvPr/>
        </p:nvSpPr>
        <p:spPr bwMode="auto">
          <a:xfrm>
            <a:off x="4183040" y="2028291"/>
            <a:ext cx="4559489" cy="22319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000" i="1" dirty="0" smtClean="0">
                <a:ea typeface="ＭＳ Ｐゴシック" pitchFamily="29" charset="-128"/>
              </a:rPr>
              <a:t>Maricopa County Library District</a:t>
            </a:r>
          </a:p>
          <a:p>
            <a:pPr marL="0" indent="0" algn="ctr">
              <a:buFont typeface="Arial" charset="0"/>
              <a:buNone/>
            </a:pPr>
            <a:r>
              <a:rPr lang="en-US" sz="2000" dirty="0">
                <a:ea typeface="ＭＳ Ｐゴシック" pitchFamily="29" charset="-128"/>
              </a:rPr>
              <a:t>(</a:t>
            </a:r>
            <a:r>
              <a:rPr lang="en-US" sz="2000" dirty="0" smtClean="0">
                <a:ea typeface="ＭＳ Ｐゴシック" pitchFamily="29" charset="-128"/>
              </a:rPr>
              <a:t>Must have a library card)</a:t>
            </a:r>
          </a:p>
          <a:p>
            <a:pPr marL="0" indent="0">
              <a:buNone/>
            </a:pPr>
            <a:r>
              <a:rPr lang="en-US" sz="2000" u="sng" dirty="0">
                <a:solidFill>
                  <a:srgbClr val="376092"/>
                </a:solidFill>
                <a:ea typeface="ＭＳ Ｐゴシック" pitchFamily="29" charset="-128"/>
                <a:hlinkClick r:id="rId4"/>
              </a:rPr>
              <a:t>http://mcldaz.org</a:t>
            </a:r>
            <a:r>
              <a:rPr lang="en-US" sz="2000" u="sng" dirty="0" smtClean="0">
                <a:solidFill>
                  <a:srgbClr val="376092"/>
                </a:solidFill>
                <a:ea typeface="ＭＳ Ｐゴシック" pitchFamily="29" charset="-128"/>
                <a:hlinkClick r:id="rId4"/>
              </a:rPr>
              <a:t>/</a:t>
            </a:r>
            <a:r>
              <a:rPr lang="en-US" sz="2000" u="sng" dirty="0" smtClean="0">
                <a:solidFill>
                  <a:srgbClr val="376092"/>
                </a:solidFill>
                <a:ea typeface="ＭＳ Ｐゴシック" pitchFamily="29" charset="-128"/>
              </a:rPr>
              <a:t> </a:t>
            </a:r>
            <a:r>
              <a:rPr lang="en-US" sz="2000" dirty="0" smtClean="0">
                <a:solidFill>
                  <a:srgbClr val="376092"/>
                </a:solidFill>
                <a:ea typeface="ＭＳ Ｐゴシック" pitchFamily="29" charset="-128"/>
              </a:rPr>
              <a:t> </a:t>
            </a:r>
            <a:r>
              <a:rPr lang="en-US" sz="2000" dirty="0" smtClean="0">
                <a:ea typeface="ＭＳ Ｐゴシック" pitchFamily="29" charset="-128"/>
              </a:rPr>
              <a:t>&gt;</a:t>
            </a:r>
          </a:p>
          <a:p>
            <a:pPr marL="0" indent="0">
              <a:buNone/>
            </a:pPr>
            <a:r>
              <a:rPr lang="en-US" sz="2000" dirty="0" smtClean="0">
                <a:ea typeface="ＭＳ Ｐゴシック" pitchFamily="29" charset="-128"/>
              </a:rPr>
              <a:t>Click on </a:t>
            </a:r>
            <a:r>
              <a:rPr lang="en-US" sz="2000" b="1" dirty="0" smtClean="0">
                <a:solidFill>
                  <a:schemeClr val="tx2">
                    <a:lumMod val="60000"/>
                    <a:lumOff val="40000"/>
                  </a:schemeClr>
                </a:solidFill>
                <a:ea typeface="ＭＳ Ｐゴシック" pitchFamily="29" charset="-128"/>
              </a:rPr>
              <a:t>Research</a:t>
            </a:r>
            <a:r>
              <a:rPr lang="en-US" sz="2000" dirty="0" smtClean="0">
                <a:solidFill>
                  <a:srgbClr val="376092"/>
                </a:solidFill>
                <a:ea typeface="ＭＳ Ｐゴシック" pitchFamily="29" charset="-128"/>
              </a:rPr>
              <a:t> </a:t>
            </a:r>
            <a:r>
              <a:rPr lang="en-US" sz="2000" dirty="0" smtClean="0">
                <a:ea typeface="ＭＳ Ｐゴシック" pitchFamily="29" charset="-128"/>
              </a:rPr>
              <a:t>(horizontal tool bar) &gt;</a:t>
            </a:r>
            <a:br>
              <a:rPr lang="en-US" sz="2000" dirty="0" smtClean="0">
                <a:ea typeface="ＭＳ Ｐゴシック" pitchFamily="29" charset="-128"/>
              </a:rPr>
            </a:br>
            <a:r>
              <a:rPr lang="en-US" sz="2000" dirty="0" err="1" smtClean="0">
                <a:solidFill>
                  <a:srgbClr val="262626"/>
                </a:solidFill>
                <a:ea typeface="ＭＳ Ｐゴシック" pitchFamily="29" charset="-128"/>
              </a:rPr>
              <a:t>eSources</a:t>
            </a:r>
            <a:r>
              <a:rPr lang="en-US" sz="2000" dirty="0" smtClean="0">
                <a:solidFill>
                  <a:srgbClr val="262626"/>
                </a:solidFill>
                <a:ea typeface="ＭＳ Ｐゴシック" pitchFamily="29" charset="-128"/>
              </a:rPr>
              <a:t> for category listing</a:t>
            </a:r>
            <a:endParaRPr lang="en-US" sz="2000" dirty="0" smtClean="0">
              <a:solidFill>
                <a:srgbClr val="376092"/>
              </a:solidFill>
              <a:ea typeface="ＭＳ Ｐゴシック" pitchFamily="29" charset="-128"/>
            </a:endParaRPr>
          </a:p>
          <a:p>
            <a:pPr marL="0" indent="0">
              <a:buFont typeface="Arial" charset="0"/>
              <a:buNone/>
            </a:pPr>
            <a:r>
              <a:rPr lang="en-US" sz="2000" dirty="0" smtClean="0">
                <a:ea typeface="ＭＳ Ｐゴシック" pitchFamily="29" charset="-128"/>
              </a:rPr>
              <a:t>A-Z List for all databases &gt;</a:t>
            </a:r>
            <a:endParaRPr lang="en-US" sz="2000" dirty="0">
              <a:ea typeface="ＭＳ Ｐゴシック" pitchFamily="29" charset="-128"/>
            </a:endParaRPr>
          </a:p>
        </p:txBody>
      </p:sp>
      <p:sp>
        <p:nvSpPr>
          <p:cNvPr id="6" name="TextBox 5"/>
          <p:cNvSpPr txBox="1"/>
          <p:nvPr/>
        </p:nvSpPr>
        <p:spPr>
          <a:xfrm>
            <a:off x="274058" y="2261259"/>
            <a:ext cx="3634889" cy="224676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i="1" dirty="0" smtClean="0">
                <a:latin typeface="+mn-lt"/>
              </a:rPr>
              <a:t>Arizona State Library &amp; Archives</a:t>
            </a:r>
          </a:p>
          <a:p>
            <a:pPr algn="ctr"/>
            <a:r>
              <a:rPr lang="en-US" sz="2000" i="1" dirty="0" smtClean="0">
                <a:latin typeface="+mn-lt"/>
              </a:rPr>
              <a:t>FREE</a:t>
            </a:r>
          </a:p>
          <a:p>
            <a:r>
              <a:rPr lang="en-US" sz="2000" dirty="0" smtClean="0">
                <a:latin typeface="+mn-lt"/>
                <a:hlinkClick r:id="rId5"/>
              </a:rPr>
              <a:t>http</a:t>
            </a:r>
            <a:r>
              <a:rPr lang="en-US" sz="2000" dirty="0">
                <a:latin typeface="+mn-lt"/>
                <a:hlinkClick r:id="rId5"/>
              </a:rPr>
              <a:t>://www.azlibrary.gov</a:t>
            </a:r>
            <a:r>
              <a:rPr lang="en-US" sz="2000" dirty="0" smtClean="0">
                <a:latin typeface="+mn-lt"/>
                <a:hlinkClick r:id="rId5"/>
              </a:rPr>
              <a:t>/</a:t>
            </a:r>
            <a:endParaRPr lang="en-US" sz="2000" dirty="0" smtClean="0">
              <a:latin typeface="+mn-lt"/>
            </a:endParaRPr>
          </a:p>
          <a:p>
            <a:r>
              <a:rPr lang="en-US" sz="2000" dirty="0" smtClean="0">
                <a:latin typeface="+mn-lt"/>
              </a:rPr>
              <a:t>Click on Digital AZ Library &gt;</a:t>
            </a:r>
          </a:p>
          <a:p>
            <a:pPr algn="ctr"/>
            <a:r>
              <a:rPr lang="en-US" sz="2000" dirty="0" smtClean="0">
                <a:latin typeface="+mn-lt"/>
              </a:rPr>
              <a:t>OR</a:t>
            </a:r>
          </a:p>
          <a:p>
            <a:r>
              <a:rPr lang="en-US" sz="2000" dirty="0" smtClean="0">
                <a:latin typeface="+mn-lt"/>
              </a:rPr>
              <a:t>Click on Resources for Learners&gt;</a:t>
            </a:r>
          </a:p>
          <a:p>
            <a:r>
              <a:rPr lang="en-US" sz="2000" dirty="0" smtClean="0">
                <a:latin typeface="+mn-lt"/>
              </a:rPr>
              <a:t>High School &amp; Junior High&gt;</a:t>
            </a:r>
            <a:endParaRPr lang="en-US" sz="2000" dirty="0">
              <a:latin typeface="+mn-lt"/>
            </a:endParaRPr>
          </a:p>
        </p:txBody>
      </p:sp>
      <p:sp>
        <p:nvSpPr>
          <p:cNvPr id="7" name="Content Placeholder 2"/>
          <p:cNvSpPr txBox="1">
            <a:spLocks/>
          </p:cNvSpPr>
          <p:nvPr/>
        </p:nvSpPr>
        <p:spPr bwMode="auto">
          <a:xfrm>
            <a:off x="274058" y="4886030"/>
            <a:ext cx="4962098" cy="167237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000" i="1" dirty="0" smtClean="0">
                <a:ea typeface="ＭＳ Ｐゴシック" pitchFamily="29" charset="-128"/>
              </a:rPr>
              <a:t>If you have been admitted to a college, you may already have access to their database. </a:t>
            </a:r>
          </a:p>
          <a:p>
            <a:pPr marL="0" indent="0" algn="ctr">
              <a:buNone/>
            </a:pPr>
            <a:r>
              <a:rPr lang="en-US" sz="1600" dirty="0">
                <a:ea typeface="ＭＳ Ｐゴシック" pitchFamily="29" charset="-128"/>
                <a:hlinkClick r:id="rId6"/>
              </a:rPr>
              <a:t>http://</a:t>
            </a:r>
            <a:r>
              <a:rPr lang="en-US" sz="1600" dirty="0" smtClean="0">
                <a:ea typeface="ＭＳ Ｐゴシック" pitchFamily="29" charset="-128"/>
                <a:hlinkClick r:id="rId6"/>
              </a:rPr>
              <a:t>library.lib.asu.edu/search/y</a:t>
            </a:r>
            <a:endParaRPr lang="en-US" sz="1600" dirty="0" smtClean="0">
              <a:ea typeface="ＭＳ Ｐゴシック" pitchFamily="29" charset="-128"/>
            </a:endParaRPr>
          </a:p>
          <a:p>
            <a:pPr marL="0" indent="0" algn="ctr">
              <a:buNone/>
            </a:pPr>
            <a:r>
              <a:rPr lang="en-US" sz="1600" dirty="0">
                <a:ea typeface="ＭＳ Ｐゴシック" pitchFamily="29" charset="-128"/>
                <a:hlinkClick r:id="rId7"/>
              </a:rPr>
              <a:t>http://</a:t>
            </a:r>
            <a:r>
              <a:rPr lang="en-US" sz="1600" dirty="0" smtClean="0">
                <a:ea typeface="ＭＳ Ｐゴシック" pitchFamily="29" charset="-128"/>
                <a:hlinkClick r:id="rId7"/>
              </a:rPr>
              <a:t>www.library.arizona.edu/search/articles/index.php</a:t>
            </a:r>
            <a:endParaRPr lang="en-US" sz="1600" dirty="0" smtClean="0">
              <a:ea typeface="ＭＳ Ｐゴシック" pitchFamily="29" charset="-128"/>
            </a:endParaRPr>
          </a:p>
          <a:p>
            <a:pPr marL="0" indent="0" algn="ctr">
              <a:buNone/>
            </a:pPr>
            <a:r>
              <a:rPr lang="en-US" sz="1600" dirty="0">
                <a:ea typeface="ＭＳ Ｐゴシック" pitchFamily="29" charset="-128"/>
                <a:hlinkClick r:id="rId8"/>
              </a:rPr>
              <a:t>https://</a:t>
            </a:r>
            <a:r>
              <a:rPr lang="en-US" sz="1600" dirty="0" smtClean="0">
                <a:ea typeface="ＭＳ Ｐゴシック" pitchFamily="29" charset="-128"/>
                <a:hlinkClick r:id="rId8"/>
              </a:rPr>
              <a:t>library.nau.edu/articles/bysubject</a:t>
            </a:r>
            <a:endParaRPr lang="en-US" sz="1600" dirty="0" smtClean="0">
              <a:ea typeface="ＭＳ Ｐゴシック" pitchFamily="29" charset="-128"/>
            </a:endParaRPr>
          </a:p>
          <a:p>
            <a:pPr marL="0" indent="0" algn="ctr">
              <a:buNone/>
            </a:pPr>
            <a:endParaRPr lang="en-US" sz="2000" dirty="0">
              <a:ea typeface="ＭＳ Ｐゴシック" pitchFamily="29" charset="-128"/>
            </a:endParaRPr>
          </a:p>
        </p:txBody>
      </p:sp>
      <p:sp>
        <p:nvSpPr>
          <p:cNvPr id="8" name="Title 1"/>
          <p:cNvSpPr txBox="1">
            <a:spLocks/>
          </p:cNvSpPr>
          <p:nvPr/>
        </p:nvSpPr>
        <p:spPr bwMode="auto">
          <a:xfrm>
            <a:off x="0" y="272956"/>
            <a:ext cx="9144000" cy="1569492"/>
          </a:xfrm>
          <a:prstGeom prst="rect">
            <a:avLst/>
          </a:prstGeom>
          <a:solidFill>
            <a:srgbClr val="376092"/>
          </a:solid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3600" dirty="0" smtClean="0">
                <a:solidFill>
                  <a:schemeClr val="bg2"/>
                </a:solidFill>
              </a:rPr>
              <a:t>Now I’m convinced.  I want to use a database to find information for academic research.</a:t>
            </a:r>
          </a:p>
          <a:p>
            <a:r>
              <a:rPr lang="en-US" sz="3600" dirty="0" smtClean="0">
                <a:solidFill>
                  <a:schemeClr val="bg2"/>
                </a:solidFill>
              </a:rPr>
              <a:t>OPTIONS:</a:t>
            </a:r>
            <a:endParaRPr lang="en-US" sz="3600" dirty="0">
              <a:solidFill>
                <a:schemeClr val="accent3">
                  <a:lumMod val="20000"/>
                  <a:lumOff val="80000"/>
                </a:schemeClr>
              </a:solidFill>
            </a:endParaRPr>
          </a:p>
        </p:txBody>
      </p:sp>
    </p:spTree>
    <p:extLst>
      <p:ext uri="{BB962C8B-B14F-4D97-AF65-F5344CB8AC3E}">
        <p14:creationId xmlns:p14="http://schemas.microsoft.com/office/powerpoint/2010/main" val="200536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0"/>
            <a:ext cx="9144000" cy="4884738"/>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39" name="Picture 2" descr="Screen Shot 2012-09-17 at 8.15.05 PM.png"/>
          <p:cNvPicPr>
            <a:picLocks noChangeAspect="1"/>
          </p:cNvPicPr>
          <p:nvPr/>
        </p:nvPicPr>
        <p:blipFill>
          <a:blip r:embed="rId5"/>
          <a:srcRect l="31837" t="37967" r="53191" b="38040"/>
          <a:stretch>
            <a:fillRect/>
          </a:stretch>
        </p:blipFill>
        <p:spPr bwMode="auto">
          <a:xfrm>
            <a:off x="2988860" y="840410"/>
            <a:ext cx="3862316" cy="3138153"/>
          </a:xfrm>
          <a:prstGeom prst="rect">
            <a:avLst/>
          </a:prstGeom>
          <a:noFill/>
          <a:ln w="9525">
            <a:solidFill>
              <a:srgbClr val="31859C"/>
            </a:solidFill>
            <a:miter lim="800000"/>
            <a:headEnd/>
            <a:tailEnd/>
          </a:ln>
        </p:spPr>
      </p:pic>
      <p:sp>
        <p:nvSpPr>
          <p:cNvPr id="14341" name="Text Box 5" descr="Purple mesh"/>
          <p:cNvSpPr txBox="1">
            <a:spLocks noChangeArrowheads="1"/>
          </p:cNvSpPr>
          <p:nvPr/>
        </p:nvSpPr>
        <p:spPr bwMode="auto">
          <a:xfrm>
            <a:off x="95843" y="136145"/>
            <a:ext cx="8242939" cy="584775"/>
          </a:xfrm>
          <a:prstGeom prst="rect">
            <a:avLst/>
          </a:prstGeom>
          <a:blipFill dpi="0" rotWithShape="1">
            <a:blip r:embed="rId6"/>
            <a:srcRect/>
            <a:tile tx="0" ty="0" sx="100000" sy="100000" flip="none" algn="tl"/>
          </a:blipFill>
          <a:ln w="9525">
            <a:noFill/>
            <a:miter lim="800000"/>
            <a:headEnd/>
            <a:tailEnd/>
          </a:ln>
          <a:effectLst/>
        </p:spPr>
        <p:txBody>
          <a:bodyPr wrap="square">
            <a:spAutoFit/>
          </a:bodyPr>
          <a:lstStyle/>
          <a:p>
            <a:pPr algn="ctr" defTabSz="914400">
              <a:spcBef>
                <a:spcPct val="50000"/>
              </a:spcBef>
            </a:pPr>
            <a:r>
              <a:rPr lang="en-US" sz="3200" dirty="0" smtClean="0">
                <a:solidFill>
                  <a:schemeClr val="bg2"/>
                </a:solidFill>
                <a:latin typeface="Arial Rounded MT Bold" pitchFamily="34" charset="0"/>
              </a:rPr>
              <a:t>Step 1:  Brainstorm </a:t>
            </a:r>
            <a:r>
              <a:rPr lang="en-US" sz="3200" dirty="0">
                <a:solidFill>
                  <a:schemeClr val="bg2"/>
                </a:solidFill>
                <a:latin typeface="Arial Rounded MT Bold" pitchFamily="34" charset="0"/>
              </a:rPr>
              <a:t>Keywords</a:t>
            </a:r>
          </a:p>
        </p:txBody>
      </p:sp>
      <p:sp>
        <p:nvSpPr>
          <p:cNvPr id="3" name="Rectangle 2">
            <a:hlinkClick r:id="rId7"/>
          </p:cNvPr>
          <p:cNvSpPr/>
          <p:nvPr/>
        </p:nvSpPr>
        <p:spPr>
          <a:xfrm>
            <a:off x="531056" y="5974265"/>
            <a:ext cx="2365135" cy="523220"/>
          </a:xfrm>
          <a:prstGeom prst="rect">
            <a:avLst/>
          </a:prstGeom>
        </p:spPr>
        <p:txBody>
          <a:bodyPr wrap="none">
            <a:spAutoFit/>
          </a:bodyPr>
          <a:lstStyle/>
          <a:p>
            <a:pPr marL="0" indent="0">
              <a:buNone/>
            </a:pPr>
            <a:r>
              <a:rPr lang="en-US" sz="1400" dirty="0">
                <a:latin typeface="Tahoma"/>
                <a:cs typeface="Tahoma"/>
                <a:hlinkClick r:id="rId7"/>
              </a:rPr>
              <a:t>http://</a:t>
            </a:r>
            <a:r>
              <a:rPr lang="en-US" sz="1400" dirty="0" smtClean="0">
                <a:latin typeface="Tahoma"/>
                <a:cs typeface="Tahoma"/>
                <a:hlinkClick r:id="rId7"/>
              </a:rPr>
              <a:t>youtu.be/Ui-iFnS-9hs</a:t>
            </a:r>
            <a:endParaRPr lang="en-US" sz="1400" dirty="0" smtClean="0">
              <a:latin typeface="Tahoma"/>
              <a:cs typeface="Tahoma"/>
            </a:endParaRPr>
          </a:p>
          <a:p>
            <a:pPr marL="0" indent="0">
              <a:buNone/>
            </a:pPr>
            <a:r>
              <a:rPr lang="en-US" sz="1400" dirty="0" smtClean="0">
                <a:latin typeface="Tahoma"/>
                <a:cs typeface="Tahoma"/>
              </a:rPr>
              <a:t>(1:28)</a:t>
            </a:r>
            <a:endParaRPr lang="en-US" sz="1400" dirty="0">
              <a:latin typeface="Tahoma"/>
              <a:cs typeface="Tahoma"/>
            </a:endParaRPr>
          </a:p>
        </p:txBody>
      </p:sp>
      <p:sp>
        <p:nvSpPr>
          <p:cNvPr id="2" name="Rectangle 1"/>
          <p:cNvSpPr/>
          <p:nvPr/>
        </p:nvSpPr>
        <p:spPr>
          <a:xfrm>
            <a:off x="4572000" y="6013982"/>
            <a:ext cx="3964522" cy="523220"/>
          </a:xfrm>
          <a:prstGeom prst="rect">
            <a:avLst/>
          </a:prstGeom>
        </p:spPr>
        <p:txBody>
          <a:bodyPr wrap="square">
            <a:spAutoFit/>
          </a:bodyPr>
          <a:lstStyle/>
          <a:p>
            <a:pPr marL="0" marR="0">
              <a:spcBef>
                <a:spcPts val="0"/>
              </a:spcBef>
              <a:spcAft>
                <a:spcPts val="0"/>
              </a:spcAft>
            </a:pPr>
            <a:r>
              <a:rPr lang="en-US" sz="14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8"/>
              </a:rPr>
              <a:t>https</a:t>
            </a:r>
            <a:r>
              <a:rPr lang="en-US" sz="14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8"/>
              </a:rPr>
              <a:t>://</a:t>
            </a:r>
            <a:r>
              <a:rPr lang="en-US" sz="1400" u="sng" dirty="0" smtClean="0">
                <a:solidFill>
                  <a:srgbClr val="0000FF"/>
                </a:solidFill>
                <a:latin typeface="Arial" panose="020B0604020202020204" pitchFamily="34" charset="0"/>
                <a:ea typeface="Calibri" panose="020F0502020204030204" pitchFamily="34" charset="0"/>
                <a:cs typeface="Arial" panose="020B0604020202020204" pitchFamily="34" charset="0"/>
                <a:hlinkClick r:id="rId8"/>
              </a:rPr>
              <a:t>www.youtube.com/watch?v=x9diL8-ZpAk</a:t>
            </a:r>
            <a:endParaRPr lang="en-US" sz="14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dirty="0" smtClean="0">
                <a:latin typeface="Arial" panose="020B0604020202020204" pitchFamily="34" charset="0"/>
                <a:ea typeface="Calibri" panose="020F0502020204030204" pitchFamily="34" charset="0"/>
                <a:cs typeface="Arial" panose="020B0604020202020204" pitchFamily="34" charset="0"/>
              </a:rPr>
              <a:t>(2:24)</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Ui-iFnS-9hs"/>
          <p:cNvPicPr>
            <a:picLocks noRot="1" noChangeAspect="1"/>
          </p:cNvPicPr>
          <p:nvPr>
            <a:videoFile r:link="rId1"/>
          </p:nvPr>
        </p:nvPicPr>
        <p:blipFill>
          <a:blip r:embed="rId9"/>
          <a:stretch>
            <a:fillRect/>
          </a:stretch>
        </p:blipFill>
        <p:spPr>
          <a:xfrm>
            <a:off x="341870" y="4249271"/>
            <a:ext cx="2743509" cy="1543224"/>
          </a:xfrm>
          <a:prstGeom prst="rect">
            <a:avLst/>
          </a:prstGeom>
        </p:spPr>
      </p:pic>
      <p:pic>
        <p:nvPicPr>
          <p:cNvPr id="6" name="x9diL8-ZpAk"/>
          <p:cNvPicPr>
            <a:picLocks noRot="1" noChangeAspect="1"/>
          </p:cNvPicPr>
          <p:nvPr>
            <a:videoFile r:link="rId2"/>
          </p:nvPr>
        </p:nvPicPr>
        <p:blipFill>
          <a:blip r:embed="rId10"/>
          <a:stretch>
            <a:fillRect/>
          </a:stretch>
        </p:blipFill>
        <p:spPr>
          <a:xfrm>
            <a:off x="5677469" y="4359312"/>
            <a:ext cx="2661313" cy="1496989"/>
          </a:xfrm>
          <a:prstGeom prst="rect">
            <a:avLst/>
          </a:prstGeom>
        </p:spPr>
      </p:pic>
    </p:spTree>
    <p:extLst>
      <p:ext uri="{BB962C8B-B14F-4D97-AF65-F5344CB8AC3E}">
        <p14:creationId xmlns:p14="http://schemas.microsoft.com/office/powerpoint/2010/main" val="42358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9"/>
          <p:cNvSpPr txBox="1">
            <a:spLocks noChangeArrowheads="1"/>
          </p:cNvSpPr>
          <p:nvPr/>
        </p:nvSpPr>
        <p:spPr bwMode="auto">
          <a:xfrm>
            <a:off x="575006" y="2410332"/>
            <a:ext cx="7875588" cy="1631216"/>
          </a:xfrm>
          <a:prstGeom prst="rect">
            <a:avLst/>
          </a:prstGeom>
          <a:solidFill>
            <a:schemeClr val="bg1"/>
          </a:solidFill>
          <a:ln w="9525" algn="ctr">
            <a:solidFill>
              <a:schemeClr val="tx1"/>
            </a:solidFill>
            <a:miter lim="800000"/>
            <a:headEnd/>
            <a:tailEnd/>
          </a:ln>
          <a:effectLst/>
        </p:spPr>
        <p:txBody>
          <a:bodyPr>
            <a:spAutoFit/>
          </a:bodyPr>
          <a:lstStyle/>
          <a:p>
            <a:pPr defTabSz="914400">
              <a:spcBef>
                <a:spcPct val="50000"/>
              </a:spcBef>
            </a:pPr>
            <a:r>
              <a:rPr lang="en-US" sz="2000" dirty="0" smtClean="0">
                <a:latin typeface="+mn-lt"/>
              </a:rPr>
              <a:t>Research question</a:t>
            </a:r>
            <a:r>
              <a:rPr lang="en-US" sz="2000" dirty="0">
                <a:latin typeface="+mn-lt"/>
              </a:rPr>
              <a:t>:</a:t>
            </a:r>
          </a:p>
          <a:p>
            <a:pPr defTabSz="914400">
              <a:spcBef>
                <a:spcPct val="50000"/>
              </a:spcBef>
            </a:pPr>
            <a:r>
              <a:rPr lang="en-US" sz="3200" b="1" dirty="0">
                <a:latin typeface="Century Gothic" pitchFamily="34" charset="0"/>
              </a:rPr>
              <a:t>What is the impact of food </a:t>
            </a:r>
            <a:r>
              <a:rPr lang="en-US" sz="3200" b="1" dirty="0" smtClean="0">
                <a:latin typeface="Century Gothic" pitchFamily="34" charset="0"/>
              </a:rPr>
              <a:t> advertising </a:t>
            </a:r>
            <a:r>
              <a:rPr lang="en-US" sz="3200" b="1" dirty="0">
                <a:latin typeface="Century Gothic" pitchFamily="34" charset="0"/>
              </a:rPr>
              <a:t>on childhood </a:t>
            </a:r>
            <a:r>
              <a:rPr lang="en-US" sz="3200" b="1" dirty="0" smtClean="0">
                <a:latin typeface="Century Gothic" pitchFamily="34" charset="0"/>
              </a:rPr>
              <a:t> obesity</a:t>
            </a:r>
            <a:r>
              <a:rPr lang="en-US" sz="3200" b="1" dirty="0">
                <a:latin typeface="Century Gothic" pitchFamily="34" charset="0"/>
              </a:rPr>
              <a:t>?</a:t>
            </a:r>
          </a:p>
        </p:txBody>
      </p:sp>
      <p:sp>
        <p:nvSpPr>
          <p:cNvPr id="16385" name="Text Box 1"/>
          <p:cNvSpPr txBox="1">
            <a:spLocks noChangeArrowheads="1"/>
          </p:cNvSpPr>
          <p:nvPr/>
        </p:nvSpPr>
        <p:spPr bwMode="auto">
          <a:xfrm>
            <a:off x="0" y="1041931"/>
            <a:ext cx="9143999" cy="995111"/>
          </a:xfrm>
          <a:prstGeom prst="rect">
            <a:avLst/>
          </a:prstGeom>
          <a:solidFill>
            <a:srgbClr val="993300"/>
          </a:solidFill>
          <a:ln w="9525">
            <a:solidFill>
              <a:schemeClr val="tx1"/>
            </a:solidFill>
            <a:miter lim="800000"/>
            <a:headEnd/>
            <a:tailEnd/>
          </a:ln>
        </p:spPr>
        <p:txBody>
          <a:bodyPr/>
          <a:lstStyle/>
          <a:p>
            <a:pPr algn="ctr"/>
            <a:r>
              <a:rPr lang="en-US" sz="2000" dirty="0">
                <a:solidFill>
                  <a:schemeClr val="bg1"/>
                </a:solidFill>
                <a:latin typeface="+mn-lt"/>
                <a:ea typeface="ＭＳ 明朝"/>
                <a:cs typeface="Times New Roman" pitchFamily="18" charset="0"/>
              </a:rPr>
              <a:t>Search Topic:</a:t>
            </a:r>
            <a:r>
              <a:rPr lang="en-US" sz="2000" dirty="0">
                <a:latin typeface="+mn-lt"/>
                <a:ea typeface="ＭＳ 明朝"/>
                <a:cs typeface="Times New Roman" pitchFamily="18" charset="0"/>
              </a:rPr>
              <a:t>  </a:t>
            </a:r>
            <a:r>
              <a:rPr lang="en-US" sz="1600" dirty="0">
                <a:latin typeface="+mn-lt"/>
                <a:ea typeface="ＭＳ 明朝"/>
                <a:cs typeface="Times New Roman" pitchFamily="18" charset="0"/>
              </a:rPr>
              <a:t/>
            </a:r>
            <a:br>
              <a:rPr lang="en-US" sz="1600" dirty="0">
                <a:latin typeface="+mn-lt"/>
                <a:ea typeface="ＭＳ 明朝"/>
                <a:cs typeface="Times New Roman" pitchFamily="18" charset="0"/>
              </a:rPr>
            </a:br>
            <a:r>
              <a:rPr lang="en-US" sz="3200" dirty="0" smtClean="0">
                <a:solidFill>
                  <a:schemeClr val="bg1"/>
                </a:solidFill>
                <a:latin typeface="+mn-lt"/>
                <a:ea typeface="ＭＳ 明朝"/>
                <a:cs typeface="Times New Roman" pitchFamily="18" charset="0"/>
              </a:rPr>
              <a:t>influence </a:t>
            </a:r>
            <a:r>
              <a:rPr lang="en-US" sz="3200" dirty="0">
                <a:solidFill>
                  <a:schemeClr val="bg1"/>
                </a:solidFill>
                <a:latin typeface="+mn-lt"/>
                <a:ea typeface="ＭＳ 明朝"/>
                <a:cs typeface="Times New Roman" pitchFamily="18" charset="0"/>
              </a:rPr>
              <a:t>of food advertising on childhood obesity</a:t>
            </a:r>
            <a:r>
              <a:rPr lang="en-US" sz="3200" dirty="0">
                <a:latin typeface="+mn-lt"/>
                <a:ea typeface="ＭＳ 明朝"/>
                <a:cs typeface="Times New Roman" pitchFamily="18" charset="0"/>
              </a:rPr>
              <a:t>. </a:t>
            </a:r>
            <a:endParaRPr lang="en-US" sz="2400" dirty="0">
              <a:latin typeface="+mn-lt"/>
              <a:ea typeface="ＭＳ 明朝"/>
              <a:cs typeface="Times New Roman" pitchFamily="18" charset="0"/>
            </a:endParaRPr>
          </a:p>
          <a:p>
            <a:r>
              <a:rPr lang="en-US" dirty="0">
                <a:latin typeface="Cambria" pitchFamily="18" charset="0"/>
                <a:ea typeface="ＭＳ 明朝"/>
                <a:cs typeface="Times New Roman" pitchFamily="18" charset="0"/>
              </a:rPr>
              <a:t> </a:t>
            </a:r>
          </a:p>
          <a:p>
            <a:r>
              <a:rPr lang="en-US" sz="1200" dirty="0">
                <a:latin typeface="Cambria" pitchFamily="18" charset="0"/>
                <a:ea typeface="ＭＳ 明朝"/>
                <a:cs typeface="Times New Roman" pitchFamily="18" charset="0"/>
              </a:rPr>
              <a:t> </a:t>
            </a:r>
          </a:p>
        </p:txBody>
      </p:sp>
      <p:sp>
        <p:nvSpPr>
          <p:cNvPr id="3" name="Rectangle 2"/>
          <p:cNvSpPr/>
          <p:nvPr/>
        </p:nvSpPr>
        <p:spPr>
          <a:xfrm>
            <a:off x="4883766" y="2963510"/>
            <a:ext cx="1048998" cy="585900"/>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3452682" y="3535134"/>
            <a:ext cx="1520825" cy="503237"/>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302059" y="3538310"/>
            <a:ext cx="2020888" cy="503238"/>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027672" y="2976074"/>
            <a:ext cx="2251075" cy="573336"/>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2922280" y="4529420"/>
            <a:ext cx="4256442" cy="2246769"/>
          </a:xfrm>
          <a:prstGeom prst="rect">
            <a:avLst/>
          </a:prstGeom>
          <a:noFill/>
          <a:ln w="9525">
            <a:noFill/>
            <a:miter lim="800000"/>
            <a:headEnd/>
            <a:tailEnd/>
          </a:ln>
        </p:spPr>
        <p:txBody>
          <a:bodyPr wrap="square">
            <a:spAutoFit/>
          </a:bodyPr>
          <a:lstStyle/>
          <a:p>
            <a:r>
              <a:rPr lang="en-US" sz="2800" dirty="0" smtClean="0">
                <a:latin typeface="Calibri" pitchFamily="34" charset="0"/>
              </a:rPr>
              <a:t>KEY WORDS to start with</a:t>
            </a:r>
          </a:p>
          <a:p>
            <a:pPr marL="342900" indent="-342900">
              <a:buFont typeface="Arial" panose="020B0604020202020204" pitchFamily="34" charset="0"/>
              <a:buChar char="•"/>
            </a:pPr>
            <a:r>
              <a:rPr lang="en-US" sz="2800" dirty="0" smtClean="0">
                <a:latin typeface="Calibri" pitchFamily="34" charset="0"/>
              </a:rPr>
              <a:t>Food </a:t>
            </a:r>
            <a:endParaRPr lang="en-US" sz="2800" dirty="0">
              <a:latin typeface="Calibri" pitchFamily="34" charset="0"/>
            </a:endParaRPr>
          </a:p>
          <a:p>
            <a:pPr marL="342900" indent="-342900">
              <a:buFont typeface="Arial" panose="020B0604020202020204" pitchFamily="34" charset="0"/>
              <a:buChar char="•"/>
            </a:pPr>
            <a:r>
              <a:rPr lang="en-US" sz="2800" dirty="0">
                <a:latin typeface="Calibri" pitchFamily="34" charset="0"/>
              </a:rPr>
              <a:t>Advertising </a:t>
            </a:r>
          </a:p>
          <a:p>
            <a:pPr marL="342900" indent="-342900">
              <a:buFont typeface="Arial" panose="020B0604020202020204" pitchFamily="34" charset="0"/>
              <a:buChar char="•"/>
            </a:pPr>
            <a:r>
              <a:rPr lang="en-US" sz="2800" dirty="0">
                <a:latin typeface="Calibri" pitchFamily="34" charset="0"/>
              </a:rPr>
              <a:t>Childhood </a:t>
            </a:r>
          </a:p>
          <a:p>
            <a:pPr marL="342900" indent="-342900">
              <a:buFont typeface="Arial" panose="020B0604020202020204" pitchFamily="34" charset="0"/>
              <a:buChar char="•"/>
            </a:pPr>
            <a:r>
              <a:rPr lang="en-US" sz="2800" dirty="0" smtClean="0">
                <a:latin typeface="Calibri" pitchFamily="34" charset="0"/>
              </a:rPr>
              <a:t>Obesity</a:t>
            </a:r>
            <a:endParaRPr lang="en-US" sz="2800" dirty="0">
              <a:latin typeface="Calibri" pitchFamily="34" charset="0"/>
            </a:endParaRPr>
          </a:p>
        </p:txBody>
      </p:sp>
      <p:sp>
        <p:nvSpPr>
          <p:cNvPr id="9" name="Text Box 1"/>
          <p:cNvSpPr txBox="1">
            <a:spLocks noChangeArrowheads="1"/>
          </p:cNvSpPr>
          <p:nvPr/>
        </p:nvSpPr>
        <p:spPr bwMode="auto">
          <a:xfrm>
            <a:off x="615950" y="54492"/>
            <a:ext cx="7847013" cy="614149"/>
          </a:xfrm>
          <a:prstGeom prst="rect">
            <a:avLst/>
          </a:prstGeom>
          <a:solidFill>
            <a:schemeClr val="accent6">
              <a:lumMod val="40000"/>
              <a:lumOff val="60000"/>
            </a:schemeClr>
          </a:solidFill>
          <a:ln w="9525">
            <a:solidFill>
              <a:schemeClr val="tx1"/>
            </a:solidFill>
            <a:miter lim="800000"/>
            <a:headEnd/>
            <a:tailEnd/>
          </a:ln>
        </p:spPr>
        <p:txBody>
          <a:bodyPr/>
          <a:lstStyle/>
          <a:p>
            <a:pPr algn="ctr"/>
            <a:r>
              <a:rPr lang="en-US" sz="3200" dirty="0" smtClean="0">
                <a:latin typeface="+mn-lt"/>
                <a:ea typeface="ＭＳ 明朝"/>
                <a:cs typeface="Times New Roman" pitchFamily="18" charset="0"/>
              </a:rPr>
              <a:t>Let’s Practice</a:t>
            </a:r>
            <a:endParaRPr lang="en-US" sz="3600" dirty="0">
              <a:latin typeface="+mn-lt"/>
              <a:ea typeface="ＭＳ 明朝"/>
              <a:cs typeface="Times New Roman" pitchFamily="18" charset="0"/>
            </a:endParaRPr>
          </a:p>
          <a:p>
            <a:r>
              <a:rPr lang="en-US" dirty="0">
                <a:latin typeface="Cambria" pitchFamily="18" charset="0"/>
                <a:ea typeface="ＭＳ 明朝"/>
                <a:cs typeface="Times New Roman" pitchFamily="18" charset="0"/>
              </a:rPr>
              <a:t> </a:t>
            </a:r>
          </a:p>
          <a:p>
            <a:r>
              <a:rPr lang="en-US" sz="1200" dirty="0">
                <a:latin typeface="Cambria" pitchFamily="18" charset="0"/>
                <a:ea typeface="ＭＳ 明朝"/>
                <a:cs typeface="Times New Roman" pitchFamily="18" charset="0"/>
              </a:rPr>
              <a:t> </a:t>
            </a:r>
          </a:p>
        </p:txBody>
      </p:sp>
    </p:spTree>
    <p:extLst>
      <p:ext uri="{BB962C8B-B14F-4D97-AF65-F5344CB8AC3E}">
        <p14:creationId xmlns:p14="http://schemas.microsoft.com/office/powerpoint/2010/main" val="14094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500" fill="hold"/>
                                        <p:tgtEl>
                                          <p:spTgt spid="16393"/>
                                        </p:tgtEl>
                                        <p:attrNameLst>
                                          <p:attrName>ppt_x</p:attrName>
                                        </p:attrNameLst>
                                      </p:cBhvr>
                                      <p:tavLst>
                                        <p:tav tm="0">
                                          <p:val>
                                            <p:strVal val="0-#ppt_w/2"/>
                                          </p:val>
                                        </p:tav>
                                        <p:tav tm="100000">
                                          <p:val>
                                            <p:strVal val="#ppt_x"/>
                                          </p:val>
                                        </p:tav>
                                      </p:tavLst>
                                    </p:anim>
                                    <p:anim calcmode="lin" valueType="num">
                                      <p:cBhvr additive="base">
                                        <p:cTn id="8"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P spid="3" grpId="0" animBg="1"/>
      <p:bldP spid="4" grpId="0" animBg="1"/>
      <p:bldP spid="5" grpId="0" animBg="1"/>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4196"/>
          </a:xfrm>
          <a:solidFill>
            <a:schemeClr val="accent1"/>
          </a:solidFill>
        </p:spPr>
        <p:txBody>
          <a:bodyPr/>
          <a:lstStyle/>
          <a:p>
            <a:r>
              <a:rPr lang="en-US" dirty="0" smtClean="0">
                <a:solidFill>
                  <a:schemeClr val="bg1"/>
                </a:solidFill>
              </a:rPr>
              <a:t>Keyword Search Web</a:t>
            </a:r>
            <a:endParaRPr lang="en-US" dirty="0">
              <a:solidFill>
                <a:schemeClr val="bg1"/>
              </a:solidFill>
            </a:endParaRPr>
          </a:p>
        </p:txBody>
      </p:sp>
      <p:pic>
        <p:nvPicPr>
          <p:cNvPr id="4" name="Content Placeholder 3" descr="http://3.bp.blogspot.com/-DPrlzveKedM/UE5vpIrP6jI/AAAAAAAAAHs/kwm_Heznmcc/s1600/Mind_Map_Template_Mulit_Rounded.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377" y="1098834"/>
            <a:ext cx="9084623" cy="6146212"/>
          </a:xfrm>
          <a:prstGeom prst="rect">
            <a:avLst/>
          </a:prstGeom>
          <a:noFill/>
          <a:ln>
            <a:noFill/>
          </a:ln>
        </p:spPr>
      </p:pic>
      <p:sp>
        <p:nvSpPr>
          <p:cNvPr id="5" name="TextBox 4"/>
          <p:cNvSpPr txBox="1"/>
          <p:nvPr/>
        </p:nvSpPr>
        <p:spPr>
          <a:xfrm>
            <a:off x="3818929" y="3621974"/>
            <a:ext cx="1157417" cy="623248"/>
          </a:xfrm>
          <a:prstGeom prst="rect">
            <a:avLst/>
          </a:prstGeom>
          <a:noFill/>
        </p:spPr>
        <p:txBody>
          <a:bodyPr wrap="square" rtlCol="0">
            <a:spAutoFit/>
          </a:bodyPr>
          <a:lstStyle/>
          <a:p>
            <a:pPr algn="ctr"/>
            <a:r>
              <a:rPr lang="en-US" sz="1150" dirty="0" smtClean="0"/>
              <a:t>Advertising/ childhood obesity</a:t>
            </a:r>
            <a:endParaRPr lang="en-US" sz="1150" dirty="0"/>
          </a:p>
        </p:txBody>
      </p:sp>
      <p:sp>
        <p:nvSpPr>
          <p:cNvPr id="6" name="TextBox 5"/>
          <p:cNvSpPr txBox="1"/>
          <p:nvPr/>
        </p:nvSpPr>
        <p:spPr>
          <a:xfrm>
            <a:off x="4131379" y="2657837"/>
            <a:ext cx="532518" cy="307777"/>
          </a:xfrm>
          <a:prstGeom prst="rect">
            <a:avLst/>
          </a:prstGeom>
          <a:noFill/>
        </p:spPr>
        <p:txBody>
          <a:bodyPr wrap="none" rtlCol="0">
            <a:spAutoFit/>
          </a:bodyPr>
          <a:lstStyle/>
          <a:p>
            <a:r>
              <a:rPr lang="en-US" sz="1400" dirty="0" smtClean="0"/>
              <a:t>food</a:t>
            </a:r>
            <a:endParaRPr lang="en-US" sz="1400" dirty="0"/>
          </a:p>
        </p:txBody>
      </p:sp>
      <p:sp>
        <p:nvSpPr>
          <p:cNvPr id="7" name="TextBox 6"/>
          <p:cNvSpPr txBox="1"/>
          <p:nvPr/>
        </p:nvSpPr>
        <p:spPr>
          <a:xfrm>
            <a:off x="3095971" y="2088648"/>
            <a:ext cx="742511" cy="307777"/>
          </a:xfrm>
          <a:prstGeom prst="rect">
            <a:avLst/>
          </a:prstGeom>
          <a:noFill/>
        </p:spPr>
        <p:txBody>
          <a:bodyPr wrap="none" rtlCol="0">
            <a:spAutoFit/>
          </a:bodyPr>
          <a:lstStyle/>
          <a:p>
            <a:r>
              <a:rPr lang="en-US" sz="1400" dirty="0" smtClean="0"/>
              <a:t>snacks</a:t>
            </a:r>
            <a:endParaRPr lang="en-US" sz="1200" dirty="0"/>
          </a:p>
        </p:txBody>
      </p:sp>
      <p:sp>
        <p:nvSpPr>
          <p:cNvPr id="8" name="TextBox 7"/>
          <p:cNvSpPr txBox="1"/>
          <p:nvPr/>
        </p:nvSpPr>
        <p:spPr>
          <a:xfrm>
            <a:off x="3962263" y="2067630"/>
            <a:ext cx="870751" cy="307777"/>
          </a:xfrm>
          <a:prstGeom prst="rect">
            <a:avLst/>
          </a:prstGeom>
          <a:noFill/>
        </p:spPr>
        <p:txBody>
          <a:bodyPr wrap="none" rtlCol="0">
            <a:spAutoFit/>
          </a:bodyPr>
          <a:lstStyle/>
          <a:p>
            <a:r>
              <a:rPr lang="en-US" sz="1400" dirty="0"/>
              <a:t>f</a:t>
            </a:r>
            <a:r>
              <a:rPr lang="en-US" sz="1400" dirty="0" smtClean="0"/>
              <a:t>ast food</a:t>
            </a:r>
          </a:p>
        </p:txBody>
      </p:sp>
      <p:sp>
        <p:nvSpPr>
          <p:cNvPr id="9" name="TextBox 8"/>
          <p:cNvSpPr txBox="1"/>
          <p:nvPr/>
        </p:nvSpPr>
        <p:spPr>
          <a:xfrm>
            <a:off x="5088149" y="3773446"/>
            <a:ext cx="955343" cy="276999"/>
          </a:xfrm>
          <a:prstGeom prst="rect">
            <a:avLst/>
          </a:prstGeom>
          <a:noFill/>
        </p:spPr>
        <p:txBody>
          <a:bodyPr wrap="square" rtlCol="0">
            <a:spAutoFit/>
          </a:bodyPr>
          <a:lstStyle/>
          <a:p>
            <a:pPr algn="ctr"/>
            <a:r>
              <a:rPr lang="en-US" sz="1200" dirty="0"/>
              <a:t>c</a:t>
            </a:r>
            <a:r>
              <a:rPr lang="en-US" sz="1200" dirty="0" smtClean="0"/>
              <a:t>hildhood </a:t>
            </a:r>
            <a:endParaRPr lang="en-US" dirty="0"/>
          </a:p>
        </p:txBody>
      </p:sp>
      <p:sp>
        <p:nvSpPr>
          <p:cNvPr id="10" name="TextBox 9"/>
          <p:cNvSpPr txBox="1"/>
          <p:nvPr/>
        </p:nvSpPr>
        <p:spPr>
          <a:xfrm>
            <a:off x="3038761" y="3898973"/>
            <a:ext cx="184731" cy="369332"/>
          </a:xfrm>
          <a:prstGeom prst="rect">
            <a:avLst/>
          </a:prstGeom>
          <a:noFill/>
        </p:spPr>
        <p:txBody>
          <a:bodyPr wrap="none" rtlCol="0">
            <a:spAutoFit/>
          </a:bodyPr>
          <a:lstStyle/>
          <a:p>
            <a:endParaRPr lang="en-US" dirty="0"/>
          </a:p>
        </p:txBody>
      </p:sp>
      <p:sp>
        <p:nvSpPr>
          <p:cNvPr id="11" name="TextBox 10"/>
          <p:cNvSpPr txBox="1"/>
          <p:nvPr/>
        </p:nvSpPr>
        <p:spPr>
          <a:xfrm>
            <a:off x="2757178" y="3774916"/>
            <a:ext cx="925253" cy="276999"/>
          </a:xfrm>
          <a:prstGeom prst="rect">
            <a:avLst/>
          </a:prstGeom>
          <a:noFill/>
        </p:spPr>
        <p:txBody>
          <a:bodyPr wrap="none" rtlCol="0">
            <a:spAutoFit/>
          </a:bodyPr>
          <a:lstStyle/>
          <a:p>
            <a:r>
              <a:rPr lang="en-US" sz="1200" dirty="0" smtClean="0"/>
              <a:t>advertising</a:t>
            </a:r>
            <a:endParaRPr lang="en-US" sz="1600" dirty="0"/>
          </a:p>
        </p:txBody>
      </p:sp>
      <p:sp>
        <p:nvSpPr>
          <p:cNvPr id="12" name="TextBox 11"/>
          <p:cNvSpPr txBox="1"/>
          <p:nvPr/>
        </p:nvSpPr>
        <p:spPr>
          <a:xfrm>
            <a:off x="4041748" y="4933334"/>
            <a:ext cx="670376" cy="276999"/>
          </a:xfrm>
          <a:prstGeom prst="rect">
            <a:avLst/>
          </a:prstGeom>
          <a:noFill/>
        </p:spPr>
        <p:txBody>
          <a:bodyPr wrap="none" rtlCol="0">
            <a:spAutoFit/>
          </a:bodyPr>
          <a:lstStyle/>
          <a:p>
            <a:r>
              <a:rPr lang="en-US" sz="1200" dirty="0" smtClean="0"/>
              <a:t>obesity</a:t>
            </a:r>
            <a:endParaRPr lang="en-US" sz="1100" dirty="0"/>
          </a:p>
        </p:txBody>
      </p:sp>
      <p:sp>
        <p:nvSpPr>
          <p:cNvPr id="13" name="TextBox 12"/>
          <p:cNvSpPr txBox="1"/>
          <p:nvPr/>
        </p:nvSpPr>
        <p:spPr>
          <a:xfrm>
            <a:off x="2991730" y="5504934"/>
            <a:ext cx="896399" cy="269304"/>
          </a:xfrm>
          <a:prstGeom prst="rect">
            <a:avLst/>
          </a:prstGeom>
          <a:noFill/>
        </p:spPr>
        <p:txBody>
          <a:bodyPr wrap="none" rtlCol="0">
            <a:spAutoFit/>
          </a:bodyPr>
          <a:lstStyle/>
          <a:p>
            <a:r>
              <a:rPr lang="en-US" sz="1150" dirty="0" smtClean="0"/>
              <a:t>overweight</a:t>
            </a:r>
            <a:endParaRPr lang="en-US" sz="1150" dirty="0"/>
          </a:p>
        </p:txBody>
      </p:sp>
    </p:spTree>
    <p:extLst>
      <p:ext uri="{BB962C8B-B14F-4D97-AF65-F5344CB8AC3E}">
        <p14:creationId xmlns:p14="http://schemas.microsoft.com/office/powerpoint/2010/main" val="424272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rotWithShape="1">
          <a:blip r:embed="rId2">
            <a:extLst>
              <a:ext uri="{28A0092B-C50C-407E-A947-70E740481C1C}">
                <a14:useLocalDpi xmlns:a14="http://schemas.microsoft.com/office/drawing/2010/main" val="0"/>
              </a:ext>
            </a:extLst>
          </a:blip>
          <a:srcRect t="2037" b="11778"/>
          <a:stretch/>
        </p:blipFill>
        <p:spPr bwMode="auto">
          <a:xfrm>
            <a:off x="95843" y="1740660"/>
            <a:ext cx="9130352" cy="494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3047158"/>
            <a:ext cx="1319284" cy="369332"/>
          </a:xfrm>
          <a:prstGeom prst="rect">
            <a:avLst/>
          </a:prstGeom>
          <a:solidFill>
            <a:srgbClr val="FFFF00"/>
          </a:solidFill>
        </p:spPr>
        <p:txBody>
          <a:bodyPr wrap="square">
            <a:spAutoFit/>
          </a:bodyPr>
          <a:lstStyle/>
          <a:p>
            <a:pPr eaLnBrk="1" hangingPunct="1">
              <a:defRPr/>
            </a:pPr>
            <a:r>
              <a:rPr lang="en-US" dirty="0"/>
              <a:t>Click Here</a:t>
            </a:r>
          </a:p>
        </p:txBody>
      </p:sp>
      <p:sp>
        <p:nvSpPr>
          <p:cNvPr id="4" name="Text Box 5" descr="Purple mesh"/>
          <p:cNvSpPr txBox="1">
            <a:spLocks noChangeArrowheads="1"/>
          </p:cNvSpPr>
          <p:nvPr/>
        </p:nvSpPr>
        <p:spPr bwMode="auto">
          <a:xfrm>
            <a:off x="95843" y="136145"/>
            <a:ext cx="8242939" cy="1231106"/>
          </a:xfrm>
          <a:prstGeom prst="rect">
            <a:avLst/>
          </a:prstGeom>
          <a:blipFill dpi="0" rotWithShape="1">
            <a:blip r:embed="rId3"/>
            <a:srcRect/>
            <a:tile tx="0" ty="0" sx="100000" sy="100000" flip="none" algn="tl"/>
          </a:blipFill>
          <a:ln w="9525">
            <a:noFill/>
            <a:miter lim="800000"/>
            <a:headEnd/>
            <a:tailEnd/>
          </a:ln>
          <a:effectLst/>
        </p:spPr>
        <p:txBody>
          <a:bodyPr wrap="square">
            <a:spAutoFit/>
          </a:bodyPr>
          <a:lstStyle/>
          <a:p>
            <a:pPr algn="ctr" defTabSz="914400">
              <a:spcBef>
                <a:spcPct val="50000"/>
              </a:spcBef>
            </a:pPr>
            <a:r>
              <a:rPr lang="en-US" sz="3200" dirty="0" smtClean="0">
                <a:solidFill>
                  <a:schemeClr val="bg2"/>
                </a:solidFill>
                <a:latin typeface="Arial Rounded MT Bold" pitchFamily="34" charset="0"/>
              </a:rPr>
              <a:t>How to get to the databases </a:t>
            </a:r>
          </a:p>
          <a:p>
            <a:pPr defTabSz="914400">
              <a:spcBef>
                <a:spcPct val="50000"/>
              </a:spcBef>
            </a:pPr>
            <a:r>
              <a:rPr lang="en-US" sz="2800" dirty="0" smtClean="0">
                <a:solidFill>
                  <a:schemeClr val="bg2"/>
                </a:solidFill>
                <a:latin typeface="Arial Rounded MT Bold" pitchFamily="34" charset="0"/>
              </a:rPr>
              <a:t>(let’s start with the FREE one)</a:t>
            </a:r>
            <a:endParaRPr lang="en-US" sz="3200" dirty="0">
              <a:solidFill>
                <a:schemeClr val="bg2"/>
              </a:solidFill>
              <a:latin typeface="Arial Rounded MT Bold" pitchFamily="34" charset="0"/>
            </a:endParaRPr>
          </a:p>
        </p:txBody>
      </p:sp>
    </p:spTree>
    <p:extLst>
      <p:ext uri="{BB962C8B-B14F-4D97-AF65-F5344CB8AC3E}">
        <p14:creationId xmlns:p14="http://schemas.microsoft.com/office/powerpoint/2010/main" val="3676783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3082E-0650-4F3C-896E-79C5DB9DA549}">
  <ds:schemaRefs>
    <ds:schemaRef ds:uri="http://schemas.microsoft.com/sharepoint/v3/contenttype/forms"/>
  </ds:schemaRefs>
</ds:datastoreItem>
</file>

<file path=customXml/itemProps2.xml><?xml version="1.0" encoding="utf-8"?>
<ds:datastoreItem xmlns:ds="http://schemas.openxmlformats.org/officeDocument/2006/customXml" ds:itemID="{CF15282C-050A-4324-8FCD-5612DDA68680}">
  <ds:schemaRefs>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970EDDAD-23D3-483E-A91B-A1846034C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6632</TotalTime>
  <Words>598</Words>
  <Application>Microsoft Office PowerPoint</Application>
  <PresentationFormat>On-screen Show (4:3)</PresentationFormat>
  <Paragraphs>119</Paragraphs>
  <Slides>17</Slides>
  <Notes>7</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ＭＳ 明朝</vt:lpstr>
      <vt:lpstr>ＭＳ Ｐゴシック</vt:lpstr>
      <vt:lpstr>Arial</vt:lpstr>
      <vt:lpstr>Arial Rounded MT Bold</vt:lpstr>
      <vt:lpstr>Calibri</vt:lpstr>
      <vt:lpstr>Cambria</vt:lpstr>
      <vt:lpstr>Century Gothic</vt:lpstr>
      <vt:lpstr>Tahoma</vt:lpstr>
      <vt:lpstr>Times New Roman</vt:lpstr>
      <vt:lpstr>Wingdings</vt:lpstr>
      <vt:lpstr>Office Theme</vt:lpstr>
      <vt:lpstr>What is Academic Research and Where Does It Come From?</vt:lpstr>
      <vt:lpstr>Warm Up</vt:lpstr>
      <vt:lpstr>Where does the information come from? 1st, look at the ‘Information Cycle’</vt:lpstr>
      <vt:lpstr>PowerPoint Presentation</vt:lpstr>
      <vt:lpstr>PowerPoint Presentation</vt:lpstr>
      <vt:lpstr>PowerPoint Presentation</vt:lpstr>
      <vt:lpstr>PowerPoint Presentation</vt:lpstr>
      <vt:lpstr>Keyword Search Web</vt:lpstr>
      <vt:lpstr>PowerPoint Presentation</vt:lpstr>
      <vt:lpstr>PowerPoint Presentation</vt:lpstr>
      <vt:lpstr>PowerPoint Presentation</vt:lpstr>
      <vt:lpstr>PowerPoint Presentation</vt:lpstr>
      <vt:lpstr>Biggest Benefit of Databases:  Easy to Cite!</vt:lpstr>
      <vt:lpstr>Important:  you want to retain the formatting of the citation, especially the text that has to be italicized</vt:lpstr>
      <vt:lpstr>PowerPoint Presentation</vt:lpstr>
      <vt:lpstr>Practice!</vt:lpstr>
      <vt:lpstr>Before you leave….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Artusio</dc:creator>
  <cp:lastModifiedBy>Barth, Alesandra</cp:lastModifiedBy>
  <cp:revision>211</cp:revision>
  <dcterms:created xsi:type="dcterms:W3CDTF">2013-01-17T19:35:43Z</dcterms:created>
  <dcterms:modified xsi:type="dcterms:W3CDTF">2016-11-23T20:00:37Z</dcterms:modified>
</cp:coreProperties>
</file>